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6" r:id="rId29"/>
    <p:sldId id="287" r:id="rId30"/>
    <p:sldId id="288" r:id="rId31"/>
    <p:sldId id="291" r:id="rId32"/>
    <p:sldId id="289" r:id="rId33"/>
    <p:sldId id="290" r:id="rId3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011" autoAdjust="0"/>
  </p:normalViewPr>
  <p:slideViewPr>
    <p:cSldViewPr snapToGrid="0">
      <p:cViewPr varScale="1">
        <p:scale>
          <a:sx n="130" d="100"/>
          <a:sy n="130" d="100"/>
        </p:scale>
        <p:origin x="9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56715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6313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 err="1"/>
              <a:t>printf</a:t>
            </a:r>
            <a:r>
              <a:rPr lang="en-GB" dirty="0"/>
              <a:t>(input) is vulnerable to format string vulnerability as input can contain format specifiers. </a:t>
            </a:r>
          </a:p>
        </p:txBody>
      </p:sp>
    </p:spTree>
    <p:extLst>
      <p:ext uri="{BB962C8B-B14F-4D97-AF65-F5344CB8AC3E}">
        <p14:creationId xmlns:p14="http://schemas.microsoft.com/office/powerpoint/2010/main" val="1719939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5676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97428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83902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56635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92199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The input is saved to a file and ask the vulnerable program to get it from the file as we cannot type binary.</a:t>
            </a:r>
          </a:p>
        </p:txBody>
      </p:sp>
    </p:spTree>
    <p:extLst>
      <p:ext uri="{BB962C8B-B14F-4D97-AF65-F5344CB8AC3E}">
        <p14:creationId xmlns:p14="http://schemas.microsoft.com/office/powerpoint/2010/main" val="4280121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796827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105454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Precision modifier : Controls the minimum number of digits to print. printf(“%.5d”, 10) prints number 10 with 5 </a:t>
            </a:r>
            <a:r>
              <a:rPr lang="en-GB" dirty="0" smtClean="0"/>
              <a:t>digits:</a:t>
            </a:r>
            <a:r>
              <a:rPr lang="en-GB" baseline="0" dirty="0" smtClean="0"/>
              <a:t> “00010”</a:t>
            </a:r>
            <a:endParaRPr lang="en-GB" dirty="0"/>
          </a:p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Width modifier : printf(“%5d”, 10) prints the number 10 with 3 leading spaces: “- - -10”.</a:t>
            </a: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61944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24453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/>
              <a:t>%n : Treats argument as a 4-byte integer</a:t>
            </a:r>
          </a:p>
          <a:p>
            <a:pPr marL="0" lvl="0" indent="-698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/>
              <a:t>%hn : Treats argument as a 2-byte short integer.Overwrites only 2 significant bytes of the argument.</a:t>
            </a:r>
          </a:p>
          <a:p>
            <a:pPr marL="0" lvl="0" indent="-698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/>
              <a:t>%hhn : Treats argument as a 1-byte char type.Overwrites the least significant byte of the argument.</a:t>
            </a:r>
          </a:p>
        </p:txBody>
      </p:sp>
    </p:spTree>
    <p:extLst>
      <p:ext uri="{BB962C8B-B14F-4D97-AF65-F5344CB8AC3E}">
        <p14:creationId xmlns:p14="http://schemas.microsoft.com/office/powerpoint/2010/main" val="38276288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54968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32306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74523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89149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1898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88300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01409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71476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1019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95738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Shape 2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60413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Shape 2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903107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8680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Usually, arguments are represented using variable names. But as optional arguments in printf() do not have names, they are accessed using </a:t>
            </a:r>
            <a:r>
              <a:rPr lang="en-GB" dirty="0" err="1"/>
              <a:t>stdarg</a:t>
            </a:r>
            <a:r>
              <a:rPr lang="en-GB" dirty="0"/>
              <a:t> macros in </a:t>
            </a:r>
            <a:r>
              <a:rPr lang="en-GB" dirty="0" err="1"/>
              <a:t>stdarg.h</a:t>
            </a:r>
            <a:r>
              <a:rPr lang="en-GB" dirty="0"/>
              <a:t> header file. </a:t>
            </a:r>
          </a:p>
        </p:txBody>
      </p:sp>
    </p:spTree>
    <p:extLst>
      <p:ext uri="{BB962C8B-B14F-4D97-AF65-F5344CB8AC3E}">
        <p14:creationId xmlns:p14="http://schemas.microsoft.com/office/powerpoint/2010/main" val="2662759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2715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354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55604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23240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Using format string vulnerability, attackers can overwrite program’s memory and run malicious code. If the vulnerable program is root privileged, the exploit will give root access to the attacker.</a:t>
            </a:r>
          </a:p>
        </p:txBody>
      </p:sp>
    </p:spTree>
    <p:extLst>
      <p:ext uri="{BB962C8B-B14F-4D97-AF65-F5344CB8AC3E}">
        <p14:creationId xmlns:p14="http://schemas.microsoft.com/office/powerpoint/2010/main" val="2987651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t>‹#›</a:t>
            </a:fld>
            <a:endParaRPr lang="en-GB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tmp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639368" y="980795"/>
            <a:ext cx="8230312" cy="20526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Format String Vulnerability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Vulnerable Code</a:t>
            </a:r>
          </a:p>
        </p:txBody>
      </p:sp>
      <p:pic>
        <p:nvPicPr>
          <p:cNvPr id="120" name="Shape 1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3241" y="1084882"/>
            <a:ext cx="5956237" cy="3828594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/>
          <p:nvPr/>
        </p:nvSpPr>
        <p:spPr>
          <a:xfrm>
            <a:off x="1473950" y="3679775"/>
            <a:ext cx="1689000" cy="307200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00650" y="800137"/>
            <a:ext cx="4931650" cy="3879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Vulnerable </a:t>
            </a:r>
            <a:r>
              <a:rPr lang="en-GB" dirty="0" smtClean="0"/>
              <a:t>Program’s </a:t>
            </a:r>
            <a:r>
              <a:rPr lang="en-GB" dirty="0"/>
              <a:t>S</a:t>
            </a:r>
            <a:r>
              <a:rPr lang="en-GB" dirty="0" smtClean="0"/>
              <a:t>tack</a:t>
            </a:r>
            <a:endParaRPr lang="en-GB" dirty="0"/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782128" cy="221151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000000"/>
                </a:solidFill>
              </a:rPr>
              <a:t>Inside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printf()</a:t>
            </a:r>
            <a:r>
              <a:rPr lang="en-GB" dirty="0">
                <a:solidFill>
                  <a:srgbClr val="000000"/>
                </a:solidFill>
              </a:rPr>
              <a:t>, the starting point of the optional arguments (</a:t>
            </a:r>
            <a:r>
              <a:rPr lang="en-GB" dirty="0" err="1">
                <a:solidFill>
                  <a:srgbClr val="000000"/>
                </a:solidFill>
              </a:rPr>
              <a:t>va_list</a:t>
            </a:r>
            <a:r>
              <a:rPr lang="en-GB" dirty="0">
                <a:solidFill>
                  <a:srgbClr val="000000"/>
                </a:solidFill>
              </a:rPr>
              <a:t> pointer) is the position right above the format string argument.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 smtClean="0"/>
              <a:t>What Can We Achieve?</a:t>
            </a:r>
            <a:endParaRPr lang="en-GB" dirty="0"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000000"/>
                </a:solidFill>
              </a:rPr>
              <a:t>Attack 1 : Crash program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000000"/>
                </a:solidFill>
              </a:rPr>
              <a:t>Attack 2 : Print out data on the stack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000000"/>
                </a:solidFill>
              </a:rPr>
              <a:t>Attack 3 : Change the program’s data in the memory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000000"/>
                </a:solidFill>
              </a:rPr>
              <a:t>Attack 4 : Change the program’s data to specific value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000000"/>
                </a:solidFill>
              </a:rPr>
              <a:t>Attack 5 : Inject Malicious Code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Attack 1 : Crash Program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407375" y="2328650"/>
            <a:ext cx="8424900" cy="2671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Use </a:t>
            </a:r>
            <a:r>
              <a:rPr lang="en-GB" dirty="0" smtClean="0">
                <a:solidFill>
                  <a:srgbClr val="000000"/>
                </a:solidFill>
              </a:rPr>
              <a:t>input: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s%s%s%s%s%s%s%s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GB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rintf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GB" dirty="0">
                <a:solidFill>
                  <a:srgbClr val="000000"/>
                </a:solidFill>
              </a:rPr>
              <a:t>parses the format string.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For each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%s</a:t>
            </a:r>
            <a:r>
              <a:rPr lang="en-GB" dirty="0">
                <a:solidFill>
                  <a:srgbClr val="000000"/>
                </a:solidFill>
              </a:rPr>
              <a:t>, it fetches a value where </a:t>
            </a:r>
            <a:r>
              <a:rPr lang="en-GB" dirty="0" err="1">
                <a:solidFill>
                  <a:srgbClr val="000000"/>
                </a:solidFill>
              </a:rPr>
              <a:t>va_list</a:t>
            </a:r>
            <a:r>
              <a:rPr lang="en-GB" dirty="0">
                <a:solidFill>
                  <a:srgbClr val="000000"/>
                </a:solidFill>
              </a:rPr>
              <a:t> points to and advances </a:t>
            </a:r>
            <a:r>
              <a:rPr lang="en-GB" dirty="0" err="1">
                <a:solidFill>
                  <a:srgbClr val="000000"/>
                </a:solidFill>
              </a:rPr>
              <a:t>va_list</a:t>
            </a:r>
            <a:r>
              <a:rPr lang="en-GB" dirty="0">
                <a:solidFill>
                  <a:srgbClr val="000000"/>
                </a:solidFill>
              </a:rPr>
              <a:t> to the next position.</a:t>
            </a:r>
          </a:p>
          <a:p>
            <a:pPr marL="457200" lvl="0" indent="-342900">
              <a:buClr>
                <a:srgbClr val="000000"/>
              </a:buClr>
            </a:pPr>
            <a:r>
              <a:rPr lang="en-GB" dirty="0">
                <a:solidFill>
                  <a:srgbClr val="000000"/>
                </a:solidFill>
              </a:rPr>
              <a:t>As we give %s,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printf() </a:t>
            </a:r>
            <a:r>
              <a:rPr lang="en-GB" dirty="0" smtClean="0">
                <a:solidFill>
                  <a:srgbClr val="000000"/>
                </a:solidFill>
              </a:rPr>
              <a:t>treats </a:t>
            </a:r>
            <a:r>
              <a:rPr lang="en-GB" dirty="0">
                <a:solidFill>
                  <a:srgbClr val="000000"/>
                </a:solidFill>
              </a:rPr>
              <a:t>the value as address and fetches data from that address</a:t>
            </a:r>
            <a:r>
              <a:rPr lang="en-GB" dirty="0" smtClean="0">
                <a:solidFill>
                  <a:srgbClr val="000000"/>
                </a:solidFill>
              </a:rPr>
              <a:t>. If </a:t>
            </a:r>
            <a:r>
              <a:rPr lang="en-GB" dirty="0">
                <a:solidFill>
                  <a:srgbClr val="000000"/>
                </a:solidFill>
              </a:rPr>
              <a:t>the value is not a valid address, the program crashes.</a:t>
            </a:r>
          </a:p>
        </p:txBody>
      </p:sp>
      <p:pic>
        <p:nvPicPr>
          <p:cNvPr id="141" name="Shape 1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363" y="1017725"/>
            <a:ext cx="5934075" cy="1162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Attack 2 : Print </a:t>
            </a:r>
            <a:r>
              <a:rPr lang="en-GB" dirty="0" smtClean="0"/>
              <a:t>Out Data </a:t>
            </a:r>
            <a:r>
              <a:rPr lang="en-GB" dirty="0"/>
              <a:t>on the </a:t>
            </a:r>
            <a:r>
              <a:rPr lang="en-GB" dirty="0" smtClean="0"/>
              <a:t>Stack</a:t>
            </a:r>
            <a:endParaRPr lang="en-GB" dirty="0"/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311700" y="2312250"/>
            <a:ext cx="8520600" cy="2643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Suppose </a:t>
            </a:r>
            <a:r>
              <a:rPr lang="en-GB" dirty="0" smtClean="0">
                <a:solidFill>
                  <a:srgbClr val="000000"/>
                </a:solidFill>
              </a:rPr>
              <a:t>a </a:t>
            </a:r>
            <a:r>
              <a:rPr lang="en-GB" dirty="0">
                <a:solidFill>
                  <a:srgbClr val="000000"/>
                </a:solidFill>
              </a:rPr>
              <a:t>variable </a:t>
            </a:r>
            <a:r>
              <a:rPr lang="en-GB" dirty="0" smtClean="0">
                <a:solidFill>
                  <a:srgbClr val="000000"/>
                </a:solidFill>
              </a:rPr>
              <a:t>on the stack contains a secret </a:t>
            </a:r>
            <a:r>
              <a:rPr lang="en-GB" dirty="0">
                <a:solidFill>
                  <a:srgbClr val="000000"/>
                </a:solidFill>
              </a:rPr>
              <a:t>(constant) and we need to print it out.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Use </a:t>
            </a:r>
            <a:r>
              <a:rPr lang="en-GB" dirty="0" smtClean="0">
                <a:solidFill>
                  <a:srgbClr val="000000"/>
                </a:solidFill>
              </a:rPr>
              <a:t>user input: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x%x%x%x%x%x%x%x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342900">
              <a:spcAft>
                <a:spcPts val="0"/>
              </a:spcAft>
              <a:buClr>
                <a:srgbClr val="000000"/>
              </a:buClr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printf()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prints out the integer value pointed by </a:t>
            </a:r>
            <a:r>
              <a:rPr lang="en-GB" dirty="0" err="1">
                <a:solidFill>
                  <a:srgbClr val="000000"/>
                </a:solidFill>
              </a:rPr>
              <a:t>va_list</a:t>
            </a:r>
            <a:r>
              <a:rPr lang="en-GB" dirty="0">
                <a:solidFill>
                  <a:srgbClr val="000000"/>
                </a:solidFill>
              </a:rPr>
              <a:t> pointer and advances it by 4 bytes.</a:t>
            </a:r>
          </a:p>
          <a:p>
            <a:pPr marL="457200" lvl="0" indent="-342900">
              <a:spcBef>
                <a:spcPts val="0"/>
              </a:spcBef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Number of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</a:t>
            </a:r>
            <a:r>
              <a:rPr lang="en-GB" dirty="0">
                <a:solidFill>
                  <a:srgbClr val="000000"/>
                </a:solidFill>
              </a:rPr>
              <a:t> is decided by the distance between the starting point of </a:t>
            </a:r>
            <a:r>
              <a:rPr lang="en-GB" dirty="0" smtClean="0">
                <a:solidFill>
                  <a:srgbClr val="000000"/>
                </a:solidFill>
              </a:rPr>
              <a:t>the </a:t>
            </a:r>
            <a:r>
              <a:rPr lang="en-GB" dirty="0" err="1" smtClean="0">
                <a:solidFill>
                  <a:srgbClr val="000000"/>
                </a:solidFill>
              </a:rPr>
              <a:t>va_list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pointer and </a:t>
            </a:r>
            <a:r>
              <a:rPr lang="en-GB" dirty="0" smtClean="0">
                <a:solidFill>
                  <a:srgbClr val="000000"/>
                </a:solidFill>
              </a:rPr>
              <a:t>the </a:t>
            </a:r>
            <a:r>
              <a:rPr lang="en-GB" dirty="0">
                <a:solidFill>
                  <a:srgbClr val="000000"/>
                </a:solidFill>
              </a:rPr>
              <a:t>variable</a:t>
            </a:r>
            <a:r>
              <a:rPr lang="en-GB" dirty="0" smtClean="0">
                <a:solidFill>
                  <a:srgbClr val="000000"/>
                </a:solidFill>
              </a:rPr>
              <a:t>. It </a:t>
            </a:r>
            <a:r>
              <a:rPr lang="en-GB" dirty="0">
                <a:solidFill>
                  <a:srgbClr val="000000"/>
                </a:solidFill>
              </a:rPr>
              <a:t>can be achieved by trial and error.</a:t>
            </a:r>
          </a:p>
        </p:txBody>
      </p:sp>
      <p:pic>
        <p:nvPicPr>
          <p:cNvPr id="148" name="Shape 1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449" y="1152475"/>
            <a:ext cx="8412849" cy="10250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Attack 3 : Change </a:t>
            </a:r>
            <a:r>
              <a:rPr lang="en-GB" dirty="0" smtClean="0"/>
              <a:t>Program’s </a:t>
            </a:r>
            <a:r>
              <a:rPr lang="en-GB" dirty="0"/>
              <a:t>D</a:t>
            </a:r>
            <a:r>
              <a:rPr lang="en-GB" dirty="0" smtClean="0"/>
              <a:t>ata </a:t>
            </a:r>
            <a:r>
              <a:rPr lang="en-GB" dirty="0"/>
              <a:t>in the M</a:t>
            </a:r>
            <a:r>
              <a:rPr lang="en-GB" dirty="0" smtClean="0"/>
              <a:t>emory</a:t>
            </a:r>
            <a:endParaRPr lang="en-GB" dirty="0"/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58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 smtClean="0">
                <a:solidFill>
                  <a:srgbClr val="FF0000"/>
                </a:solidFill>
              </a:rPr>
              <a:t>Goal: </a:t>
            </a:r>
            <a:r>
              <a:rPr lang="en-GB" dirty="0">
                <a:solidFill>
                  <a:srgbClr val="FF0000"/>
                </a:solidFill>
              </a:rPr>
              <a:t>change </a:t>
            </a:r>
            <a:r>
              <a:rPr lang="en-GB" dirty="0" smtClean="0">
                <a:solidFill>
                  <a:srgbClr val="FF0000"/>
                </a:solidFill>
              </a:rPr>
              <a:t>the value of </a:t>
            </a:r>
            <a:r>
              <a:rPr lang="en-GB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</a:rPr>
              <a:t>variable from 0x11223344 to some </a:t>
            </a:r>
            <a:r>
              <a:rPr lang="en-GB" dirty="0" smtClean="0">
                <a:solidFill>
                  <a:srgbClr val="FF0000"/>
                </a:solidFill>
              </a:rPr>
              <a:t>other </a:t>
            </a:r>
            <a:r>
              <a:rPr lang="en-GB" dirty="0">
                <a:solidFill>
                  <a:srgbClr val="FF0000"/>
                </a:solidFill>
              </a:rPr>
              <a:t>value.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GB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GB" dirty="0" smtClean="0">
                <a:solidFill>
                  <a:srgbClr val="000000"/>
                </a:solidFill>
              </a:rPr>
              <a:t>: </a:t>
            </a:r>
            <a:r>
              <a:rPr lang="en-GB" dirty="0">
                <a:solidFill>
                  <a:srgbClr val="000000"/>
                </a:solidFill>
              </a:rPr>
              <a:t>Writes the number of characters printed out so far into memory.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printf(“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hello%n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”,&amp;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GB" dirty="0">
                <a:solidFill>
                  <a:srgbClr val="000000"/>
                </a:solidFill>
              </a:rPr>
              <a:t>⇒ When printf() gets to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%n</a:t>
            </a:r>
            <a:r>
              <a:rPr lang="en-GB" dirty="0">
                <a:solidFill>
                  <a:srgbClr val="000000"/>
                </a:solidFill>
              </a:rPr>
              <a:t>, it has already printed 5 characters, so it stores 5 to the provided memory address.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%n </a:t>
            </a:r>
            <a:r>
              <a:rPr lang="en-GB" dirty="0">
                <a:solidFill>
                  <a:srgbClr val="000000"/>
                </a:solidFill>
              </a:rPr>
              <a:t>treats the value pointed by the </a:t>
            </a:r>
            <a:r>
              <a:rPr lang="en-GB" dirty="0" err="1">
                <a:solidFill>
                  <a:srgbClr val="000000"/>
                </a:solidFill>
              </a:rPr>
              <a:t>va_list</a:t>
            </a:r>
            <a:r>
              <a:rPr lang="en-GB" dirty="0">
                <a:solidFill>
                  <a:srgbClr val="000000"/>
                </a:solidFill>
              </a:rPr>
              <a:t> pointer as a memory address and writes into that location.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Hence, if we want to write a value </a:t>
            </a:r>
            <a:r>
              <a:rPr lang="en-GB" dirty="0" smtClean="0">
                <a:solidFill>
                  <a:srgbClr val="000000"/>
                </a:solidFill>
              </a:rPr>
              <a:t>to a </a:t>
            </a:r>
            <a:r>
              <a:rPr lang="en-GB" dirty="0">
                <a:solidFill>
                  <a:srgbClr val="000000"/>
                </a:solidFill>
              </a:rPr>
              <a:t>memory location, we need to have it’s address on the stack</a:t>
            </a:r>
            <a:r>
              <a:rPr lang="en-GB" dirty="0" smtClean="0">
                <a:solidFill>
                  <a:srgbClr val="000000"/>
                </a:solidFill>
              </a:rPr>
              <a:t>.</a:t>
            </a:r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Attack 3 : Change </a:t>
            </a:r>
            <a:r>
              <a:rPr lang="en-GB" dirty="0" smtClean="0"/>
              <a:t>Program’s </a:t>
            </a:r>
            <a:r>
              <a:rPr lang="en-GB" dirty="0"/>
              <a:t>D</a:t>
            </a:r>
            <a:r>
              <a:rPr lang="en-GB" dirty="0" smtClean="0"/>
              <a:t>ata </a:t>
            </a:r>
            <a:r>
              <a:rPr lang="en-GB" dirty="0"/>
              <a:t>in the M</a:t>
            </a:r>
            <a:r>
              <a:rPr lang="en-GB" dirty="0" smtClean="0"/>
              <a:t>emory</a:t>
            </a:r>
            <a:endParaRPr lang="en-GB" dirty="0"/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340400" y="2356800"/>
            <a:ext cx="8441400" cy="2360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The address of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dirty="0">
                <a:solidFill>
                  <a:srgbClr val="000000"/>
                </a:solidFill>
              </a:rPr>
              <a:t> is given in the beginning of the input so that it is stored on the stack. 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$(command</a:t>
            </a:r>
            <a:r>
              <a:rPr lang="en-GB" dirty="0" smtClean="0">
                <a:solidFill>
                  <a:srgbClr val="000000"/>
                </a:solidFill>
              </a:rPr>
              <a:t>): </a:t>
            </a:r>
            <a:r>
              <a:rPr lang="en-GB" dirty="0">
                <a:solidFill>
                  <a:srgbClr val="000000"/>
                </a:solidFill>
              </a:rPr>
              <a:t>Command substitution. Allows the output of the command to replace the command itself.</a:t>
            </a:r>
          </a:p>
          <a:p>
            <a:pPr marL="457200" lvl="0" indent="-342900">
              <a:spcBef>
                <a:spcPts val="0"/>
              </a:spcBef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“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\x04</a:t>
            </a:r>
            <a:r>
              <a:rPr lang="en-GB" dirty="0">
                <a:solidFill>
                  <a:srgbClr val="000000"/>
                </a:solidFill>
              </a:rPr>
              <a:t>” : Indicates that “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04</a:t>
            </a:r>
            <a:r>
              <a:rPr lang="en-GB" dirty="0">
                <a:solidFill>
                  <a:srgbClr val="000000"/>
                </a:solidFill>
              </a:rPr>
              <a:t>” is an actual number and not as two </a:t>
            </a:r>
            <a:r>
              <a:rPr lang="en-GB" dirty="0" err="1">
                <a:solidFill>
                  <a:srgbClr val="000000"/>
                </a:solidFill>
              </a:rPr>
              <a:t>ascii</a:t>
            </a:r>
            <a:r>
              <a:rPr lang="en-GB" dirty="0">
                <a:solidFill>
                  <a:srgbClr val="000000"/>
                </a:solidFill>
              </a:rPr>
              <a:t> characters.</a:t>
            </a:r>
          </a:p>
        </p:txBody>
      </p:sp>
      <p:pic>
        <p:nvPicPr>
          <p:cNvPr id="161" name="Shape 1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400" y="1821425"/>
            <a:ext cx="8520599" cy="3110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Shape 162"/>
          <p:cNvSpPr txBox="1"/>
          <p:nvPr/>
        </p:nvSpPr>
        <p:spPr>
          <a:xfrm>
            <a:off x="300800" y="1107900"/>
            <a:ext cx="8520600" cy="44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en-GB" sz="1800" dirty="0" smtClean="0"/>
              <a:t>Assuming the address </a:t>
            </a:r>
            <a:r>
              <a:rPr lang="en-GB" sz="1800" dirty="0"/>
              <a:t>of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sz="1800" dirty="0"/>
              <a:t> </a:t>
            </a:r>
            <a:r>
              <a:rPr lang="en-GB" sz="1800" dirty="0" smtClean="0"/>
              <a:t>is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0xbffff304</a:t>
            </a:r>
            <a:r>
              <a:rPr lang="en-GB" sz="1800" dirty="0" smtClean="0"/>
              <a:t> </a:t>
            </a:r>
            <a:r>
              <a:rPr lang="en-GB" sz="1800" dirty="0"/>
              <a:t>(can be obtained using </a:t>
            </a:r>
            <a:r>
              <a:rPr lang="en-GB" sz="1800" dirty="0" err="1"/>
              <a:t>gdb</a:t>
            </a:r>
            <a:r>
              <a:rPr lang="en-GB" sz="1800" dirty="0" smtClean="0"/>
              <a:t>)</a:t>
            </a:r>
            <a:endParaRPr lang="en-GB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Attack 3 : Change </a:t>
            </a:r>
            <a:r>
              <a:rPr lang="en-GB" dirty="0" smtClean="0"/>
              <a:t>Program’s </a:t>
            </a:r>
            <a:r>
              <a:rPr lang="en-GB" dirty="0"/>
              <a:t>D</a:t>
            </a:r>
            <a:r>
              <a:rPr lang="en-GB" dirty="0" smtClean="0"/>
              <a:t>ata </a:t>
            </a:r>
            <a:r>
              <a:rPr lang="en-GB" dirty="0"/>
              <a:t>in the </a:t>
            </a:r>
            <a:r>
              <a:rPr lang="en-GB" dirty="0" smtClean="0"/>
              <a:t>Memory</a:t>
            </a:r>
            <a:endParaRPr lang="en-GB" dirty="0"/>
          </a:p>
        </p:txBody>
      </p:sp>
      <p:pic>
        <p:nvPicPr>
          <p:cNvPr id="169" name="Shape 1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33407" y="1086297"/>
            <a:ext cx="4506525" cy="35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4319023" cy="3581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GB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</a:t>
            </a:r>
            <a:r>
              <a:rPr lang="en-GB" dirty="0" err="1" smtClean="0">
                <a:solidFill>
                  <a:srgbClr val="000000"/>
                </a:solidFill>
              </a:rPr>
              <a:t>’s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address (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0xbffff304</a:t>
            </a:r>
            <a:r>
              <a:rPr lang="en-GB" dirty="0">
                <a:solidFill>
                  <a:srgbClr val="000000"/>
                </a:solidFill>
              </a:rPr>
              <a:t>) is on the stack.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b="1" dirty="0">
                <a:solidFill>
                  <a:srgbClr val="000000"/>
                </a:solidFill>
              </a:rPr>
              <a:t>Goal : </a:t>
            </a:r>
            <a:r>
              <a:rPr lang="en-GB" dirty="0">
                <a:solidFill>
                  <a:srgbClr val="000000"/>
                </a:solidFill>
              </a:rPr>
              <a:t>To move the </a:t>
            </a:r>
            <a:r>
              <a:rPr lang="en-GB" dirty="0" err="1">
                <a:solidFill>
                  <a:srgbClr val="000000"/>
                </a:solidFill>
              </a:rPr>
              <a:t>va_list</a:t>
            </a:r>
            <a:r>
              <a:rPr lang="en-GB" dirty="0">
                <a:solidFill>
                  <a:srgbClr val="000000"/>
                </a:solidFill>
              </a:rPr>
              <a:t> pointer to this location and </a:t>
            </a:r>
            <a:r>
              <a:rPr lang="en-GB" dirty="0" smtClean="0">
                <a:solidFill>
                  <a:srgbClr val="000000"/>
                </a:solidFill>
              </a:rPr>
              <a:t>then use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%n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to store </a:t>
            </a:r>
            <a:r>
              <a:rPr lang="en-GB" dirty="0">
                <a:solidFill>
                  <a:srgbClr val="000000"/>
                </a:solidFill>
              </a:rPr>
              <a:t>some value.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 </a:t>
            </a:r>
            <a:r>
              <a:rPr lang="en-GB" dirty="0">
                <a:solidFill>
                  <a:srgbClr val="000000"/>
                </a:solidFill>
              </a:rPr>
              <a:t>is used to advance the </a:t>
            </a:r>
            <a:r>
              <a:rPr lang="en-GB" dirty="0" err="1">
                <a:solidFill>
                  <a:srgbClr val="000000"/>
                </a:solidFill>
              </a:rPr>
              <a:t>va_list</a:t>
            </a:r>
            <a:r>
              <a:rPr lang="en-GB" dirty="0">
                <a:solidFill>
                  <a:srgbClr val="000000"/>
                </a:solidFill>
              </a:rPr>
              <a:t> pointer.</a:t>
            </a:r>
          </a:p>
          <a:p>
            <a:pPr marL="457200" lvl="0" indent="-342900">
              <a:spcBef>
                <a:spcPts val="0"/>
              </a:spcBef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How many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 </a:t>
            </a:r>
            <a:r>
              <a:rPr lang="en-GB" dirty="0">
                <a:solidFill>
                  <a:srgbClr val="000000"/>
                </a:solidFill>
              </a:rPr>
              <a:t>are required?</a:t>
            </a: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Attack 3 : Change </a:t>
            </a:r>
            <a:r>
              <a:rPr lang="en-GB" dirty="0" smtClean="0"/>
              <a:t>Program’s </a:t>
            </a:r>
            <a:r>
              <a:rPr lang="en-GB" dirty="0"/>
              <a:t>D</a:t>
            </a:r>
            <a:r>
              <a:rPr lang="en-GB" dirty="0" smtClean="0"/>
              <a:t>ata </a:t>
            </a:r>
            <a:r>
              <a:rPr lang="en-GB" dirty="0"/>
              <a:t>in the </a:t>
            </a:r>
            <a:r>
              <a:rPr lang="en-GB" dirty="0" smtClean="0"/>
              <a:t>Memory</a:t>
            </a:r>
            <a:endParaRPr lang="en-GB" dirty="0"/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311700" y="2820475"/>
            <a:ext cx="8520600" cy="1991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Using trial and error, we check how many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</a:t>
            </a:r>
            <a:r>
              <a:rPr lang="en-GB" dirty="0">
                <a:solidFill>
                  <a:srgbClr val="000000"/>
                </a:solidFill>
              </a:rPr>
              <a:t> are needed to print out </a:t>
            </a:r>
            <a:r>
              <a:rPr lang="en-GB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0xbffff304</a:t>
            </a:r>
            <a:r>
              <a:rPr lang="en-GB" dirty="0" smtClean="0">
                <a:solidFill>
                  <a:srgbClr val="000000"/>
                </a:solidFill>
                <a:latin typeface="+mn-lt"/>
                <a:cs typeface="Courier New" panose="02070309020205020404" pitchFamily="49" charset="0"/>
              </a:rPr>
              <a:t>.</a:t>
            </a:r>
            <a:endParaRPr lang="en-GB" dirty="0">
              <a:solidFill>
                <a:srgbClr val="000000"/>
              </a:solidFill>
              <a:latin typeface="+mn-lt"/>
              <a:cs typeface="Courier New" panose="02070309020205020404" pitchFamily="49" charset="0"/>
            </a:endParaRP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Here we need </a:t>
            </a:r>
            <a:r>
              <a:rPr lang="en-GB" dirty="0" smtClean="0">
                <a:solidFill>
                  <a:srgbClr val="000000"/>
                </a:solidFill>
              </a:rPr>
              <a:t>6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</a:t>
            </a:r>
            <a:r>
              <a:rPr lang="en-GB" dirty="0">
                <a:solidFill>
                  <a:srgbClr val="000000"/>
                </a:solidFill>
              </a:rPr>
              <a:t> format specifiers, indicating 5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</a:t>
            </a:r>
            <a:r>
              <a:rPr lang="en-GB" dirty="0">
                <a:solidFill>
                  <a:srgbClr val="000000"/>
                </a:solidFill>
              </a:rPr>
              <a:t> and 1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%n</a:t>
            </a:r>
            <a:r>
              <a:rPr lang="en-GB" dirty="0">
                <a:solidFill>
                  <a:srgbClr val="000000"/>
                </a:solidFill>
              </a:rPr>
              <a:t>.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After the attack, data in the target address is modified to 0x2c (44 in decimal).</a:t>
            </a:r>
          </a:p>
          <a:p>
            <a:pPr marL="457200" lvl="0" indent="-342900">
              <a:buClr>
                <a:srgbClr val="000000"/>
              </a:buClr>
            </a:pPr>
            <a:r>
              <a:rPr lang="en-GB" dirty="0">
                <a:solidFill>
                  <a:srgbClr val="000000"/>
                </a:solidFill>
              </a:rPr>
              <a:t>Because </a:t>
            </a:r>
            <a:r>
              <a:rPr lang="en-GB" dirty="0" smtClean="0">
                <a:solidFill>
                  <a:srgbClr val="000000"/>
                </a:solidFill>
              </a:rPr>
              <a:t>44 characters have been printed out before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GB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GB" dirty="0" smtClean="0">
                <a:solidFill>
                  <a:srgbClr val="000000"/>
                </a:solidFill>
              </a:rPr>
              <a:t>.</a:t>
            </a:r>
            <a:endParaRPr lang="en-GB" dirty="0">
              <a:solidFill>
                <a:srgbClr val="000000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176" name="Shape 1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99" y="1081628"/>
            <a:ext cx="8520599" cy="15402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234893" y="445025"/>
            <a:ext cx="8682604" cy="854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Attack 4 : Change P</a:t>
            </a:r>
            <a:r>
              <a:rPr lang="en-GB" dirty="0" smtClean="0"/>
              <a:t>rogram’s </a:t>
            </a:r>
            <a:r>
              <a:rPr lang="en-GB" dirty="0"/>
              <a:t>D</a:t>
            </a:r>
            <a:r>
              <a:rPr lang="en-GB" dirty="0" smtClean="0"/>
              <a:t>ata </a:t>
            </a:r>
            <a:r>
              <a:rPr lang="en-GB" dirty="0"/>
              <a:t>to a </a:t>
            </a:r>
            <a:r>
              <a:rPr lang="en-GB" dirty="0" smtClean="0"/>
              <a:t>Specific </a:t>
            </a:r>
            <a:r>
              <a:rPr lang="en-GB" dirty="0"/>
              <a:t>V</a:t>
            </a:r>
            <a:r>
              <a:rPr lang="en-GB" dirty="0" smtClean="0"/>
              <a:t>alue</a:t>
            </a:r>
            <a:endParaRPr lang="en-GB" dirty="0"/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311700" y="1188315"/>
            <a:ext cx="8520600" cy="966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b="1" dirty="0" smtClean="0">
                <a:solidFill>
                  <a:srgbClr val="FF0000"/>
                </a:solidFill>
              </a:rPr>
              <a:t>Goal: To </a:t>
            </a:r>
            <a:r>
              <a:rPr lang="en-GB" b="1" dirty="0">
                <a:solidFill>
                  <a:srgbClr val="FF0000"/>
                </a:solidFill>
              </a:rPr>
              <a:t>change </a:t>
            </a:r>
            <a:r>
              <a:rPr lang="en-GB" b="1" dirty="0" smtClean="0">
                <a:solidFill>
                  <a:srgbClr val="FF0000"/>
                </a:solidFill>
              </a:rPr>
              <a:t>the value of </a:t>
            </a:r>
            <a:r>
              <a:rPr lang="en-GB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FF0000"/>
                </a:solidFill>
              </a:rPr>
              <a:t>from </a:t>
            </a:r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0x11223344 </a:t>
            </a:r>
            <a:r>
              <a:rPr lang="en-GB" b="1" dirty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to</a:t>
            </a:r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0x9896a9</a:t>
            </a:r>
            <a:endParaRPr lang="en-GB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83" name="Shape 1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24" y="1906459"/>
            <a:ext cx="8221651" cy="1789625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Shape 184"/>
          <p:cNvSpPr txBox="1"/>
          <p:nvPr/>
        </p:nvSpPr>
        <p:spPr>
          <a:xfrm>
            <a:off x="396775" y="3950468"/>
            <a:ext cx="8243886" cy="87320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rintf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GB" sz="1800" dirty="0" smtClean="0"/>
              <a:t>has already </a:t>
            </a:r>
            <a:r>
              <a:rPr lang="en-GB" sz="1800" dirty="0"/>
              <a:t>printed out 41 characters before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%.10000000x</a:t>
            </a:r>
            <a:r>
              <a:rPr lang="en-GB" sz="1800" dirty="0"/>
              <a:t>,</a:t>
            </a:r>
            <a:r>
              <a:rPr lang="en-GB" sz="1800" dirty="0" smtClean="0"/>
              <a:t> so,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10000000+41 = 10000041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0x9896a9) </a:t>
            </a:r>
            <a:r>
              <a:rPr lang="en-GB" sz="1800" dirty="0" smtClean="0"/>
              <a:t>will be stored in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0xbffff304</a:t>
            </a:r>
            <a:r>
              <a:rPr lang="en-GB" sz="1800" dirty="0" smtClean="0"/>
              <a:t>.</a:t>
            </a:r>
            <a:endParaRPr lang="en-GB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Outline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Format String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Access optional arguments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How </a:t>
            </a:r>
            <a:r>
              <a:rPr lang="en-GB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GB" dirty="0" smtClean="0">
                <a:solidFill>
                  <a:srgbClr val="000000"/>
                </a:solidFill>
              </a:rPr>
              <a:t>works</a:t>
            </a:r>
            <a:endParaRPr lang="en-GB" dirty="0">
              <a:solidFill>
                <a:srgbClr val="000000"/>
              </a:solidFill>
            </a:endParaRP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Format </a:t>
            </a:r>
            <a:r>
              <a:rPr lang="en-GB" dirty="0" smtClean="0">
                <a:solidFill>
                  <a:srgbClr val="000000"/>
                </a:solidFill>
              </a:rPr>
              <a:t>string </a:t>
            </a:r>
            <a:r>
              <a:rPr lang="en-GB" dirty="0">
                <a:solidFill>
                  <a:srgbClr val="000000"/>
                </a:solidFill>
              </a:rPr>
              <a:t>a</a:t>
            </a:r>
            <a:r>
              <a:rPr lang="en-GB" dirty="0" smtClean="0">
                <a:solidFill>
                  <a:srgbClr val="000000"/>
                </a:solidFill>
              </a:rPr>
              <a:t>ttack</a:t>
            </a:r>
            <a:endParaRPr lang="en-GB" dirty="0">
              <a:solidFill>
                <a:srgbClr val="000000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 smtClean="0">
                <a:solidFill>
                  <a:srgbClr val="000000"/>
                </a:solidFill>
              </a:rPr>
              <a:t>How to exploit the vulnerability</a:t>
            </a:r>
            <a:endParaRPr lang="en-GB" dirty="0">
              <a:solidFill>
                <a:srgbClr val="000000"/>
              </a:solidFill>
            </a:endParaRPr>
          </a:p>
          <a:p>
            <a:pPr marL="457200" lvl="0" indent="-342900">
              <a:spcBef>
                <a:spcPts val="0"/>
              </a:spcBef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Countermeasures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Attack 4 : </a:t>
            </a:r>
            <a:r>
              <a:rPr lang="en-GB" dirty="0" smtClean="0"/>
              <a:t>A Faster </a:t>
            </a:r>
            <a:r>
              <a:rPr lang="en-GB" dirty="0"/>
              <a:t>Approach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11001" y="1551569"/>
            <a:ext cx="7604034" cy="2644369"/>
            <a:chOff x="640541" y="1551569"/>
            <a:chExt cx="7604034" cy="2644369"/>
          </a:xfrm>
        </p:grpSpPr>
        <p:pic>
          <p:nvPicPr>
            <p:cNvPr id="2" name="Picture 1" descr="Screen Clippi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541" y="1551569"/>
              <a:ext cx="3886537" cy="2644369"/>
            </a:xfrm>
            <a:prstGeom prst="rect">
              <a:avLst/>
            </a:prstGeom>
          </p:spPr>
        </p:pic>
        <p:pic>
          <p:nvPicPr>
            <p:cNvPr id="4" name="Picture 3" descr="Screen Clippi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3034" y="2303929"/>
              <a:ext cx="2781541" cy="1676545"/>
            </a:xfrm>
            <a:prstGeom prst="rect">
              <a:avLst/>
            </a:prstGeom>
          </p:spPr>
        </p:pic>
        <p:sp>
          <p:nvSpPr>
            <p:cNvPr id="5" name="Right Arrow 4"/>
            <p:cNvSpPr/>
            <p:nvPr/>
          </p:nvSpPr>
          <p:spPr>
            <a:xfrm>
              <a:off x="4634329" y="3041533"/>
              <a:ext cx="721453" cy="100668"/>
            </a:xfrm>
            <a:prstGeom prst="rightArrow">
              <a:avLst/>
            </a:prstGeom>
            <a:solidFill>
              <a:srgbClr val="002060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Arrow 7"/>
            <p:cNvSpPr/>
            <p:nvPr/>
          </p:nvSpPr>
          <p:spPr>
            <a:xfrm>
              <a:off x="4634328" y="3437214"/>
              <a:ext cx="721453" cy="100668"/>
            </a:xfrm>
            <a:prstGeom prst="rightArrow">
              <a:avLst/>
            </a:prstGeom>
            <a:solidFill>
              <a:srgbClr val="002060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Arrow 8"/>
            <p:cNvSpPr/>
            <p:nvPr/>
          </p:nvSpPr>
          <p:spPr>
            <a:xfrm>
              <a:off x="4634327" y="3832895"/>
              <a:ext cx="721453" cy="100668"/>
            </a:xfrm>
            <a:prstGeom prst="rightArrow">
              <a:avLst/>
            </a:prstGeom>
            <a:solidFill>
              <a:srgbClr val="002060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7701094" y="3596605"/>
              <a:ext cx="385893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945772" y="3979600"/>
              <a:ext cx="166381" cy="87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189782" y="2987319"/>
              <a:ext cx="166381" cy="87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2156762" y="3388360"/>
              <a:ext cx="327358" cy="279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2156762" y="3810000"/>
              <a:ext cx="427047" cy="282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Attack 4 : </a:t>
            </a:r>
            <a:r>
              <a:rPr lang="en-GB" dirty="0" smtClean="0"/>
              <a:t>A Faster </a:t>
            </a:r>
            <a:r>
              <a:rPr lang="en-GB" dirty="0"/>
              <a:t>Approach</a:t>
            </a:r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01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 smtClean="0">
                <a:solidFill>
                  <a:srgbClr val="FF0000"/>
                </a:solidFill>
              </a:rPr>
              <a:t>Goal: change the value of </a:t>
            </a:r>
            <a:r>
              <a:rPr lang="en-GB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b="1" dirty="0" smtClean="0">
                <a:solidFill>
                  <a:srgbClr val="FF0000"/>
                </a:solidFill>
              </a:rPr>
              <a:t> to </a:t>
            </a:r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0x66887799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i="1" dirty="0">
              <a:solidFill>
                <a:srgbClr val="000000"/>
              </a:solidFill>
            </a:endParaRPr>
          </a:p>
          <a:p>
            <a: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dirty="0">
                <a:solidFill>
                  <a:srgbClr val="000000"/>
                </a:solidFill>
              </a:rPr>
              <a:t>Use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hn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to modify the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dirty="0">
                <a:solidFill>
                  <a:srgbClr val="000000"/>
                </a:solidFill>
              </a:rPr>
              <a:t> variable two bytes at a time.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dirty="0">
                <a:solidFill>
                  <a:srgbClr val="000000"/>
                </a:solidFill>
              </a:rPr>
              <a:t>Break </a:t>
            </a:r>
            <a:r>
              <a:rPr lang="en-GB" dirty="0" smtClean="0">
                <a:solidFill>
                  <a:srgbClr val="000000"/>
                </a:solidFill>
              </a:rPr>
              <a:t>the memory of </a:t>
            </a:r>
            <a:r>
              <a:rPr lang="en-GB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dirty="0" smtClean="0">
                <a:solidFill>
                  <a:srgbClr val="000000"/>
                </a:solidFill>
              </a:rPr>
              <a:t> into </a:t>
            </a:r>
            <a:r>
              <a:rPr lang="en-GB" dirty="0">
                <a:solidFill>
                  <a:srgbClr val="000000"/>
                </a:solidFill>
              </a:rPr>
              <a:t>two parts, each with two bytes.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dirty="0" smtClean="0">
                <a:solidFill>
                  <a:srgbClr val="000000"/>
                </a:solidFill>
              </a:rPr>
              <a:t>Most computers use the Little-Endian architecture</a:t>
            </a:r>
          </a:p>
          <a:p>
            <a:pPr marL="685800" lvl="1" indent="-228600">
              <a:lnSpc>
                <a:spcPct val="100000"/>
              </a:lnSpc>
              <a:spcAft>
                <a:spcPts val="0"/>
              </a:spcAft>
              <a:buClr>
                <a:srgbClr val="000000"/>
              </a:buClr>
              <a:buChar char="●"/>
            </a:pPr>
            <a:r>
              <a:rPr lang="en-GB" dirty="0" smtClean="0">
                <a:solidFill>
                  <a:srgbClr val="000000"/>
                </a:solidFill>
              </a:rPr>
              <a:t>The 2 least significant bytes (</a:t>
            </a:r>
            <a:r>
              <a:rPr lang="en-GB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0x7799</a:t>
            </a:r>
            <a:r>
              <a:rPr lang="en-GB" dirty="0" smtClean="0">
                <a:solidFill>
                  <a:srgbClr val="000000"/>
                </a:solidFill>
              </a:rPr>
              <a:t>) are </a:t>
            </a:r>
            <a:r>
              <a:rPr lang="en-GB" dirty="0">
                <a:solidFill>
                  <a:srgbClr val="000000"/>
                </a:solidFill>
              </a:rPr>
              <a:t>stored at address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0xbffff304</a:t>
            </a:r>
            <a:r>
              <a:rPr lang="en-GB" dirty="0">
                <a:solidFill>
                  <a:srgbClr val="000000"/>
                </a:solidFill>
              </a:rPr>
              <a:t> </a:t>
            </a:r>
            <a:endParaRPr lang="en-GB" dirty="0" smtClean="0">
              <a:solidFill>
                <a:srgbClr val="000000"/>
              </a:solidFill>
            </a:endParaRPr>
          </a:p>
          <a:p>
            <a:pPr marL="685800" lvl="1" indent="-228600">
              <a:lnSpc>
                <a:spcPct val="100000"/>
              </a:lnSpc>
              <a:spcAft>
                <a:spcPts val="0"/>
              </a:spcAft>
              <a:buClr>
                <a:srgbClr val="000000"/>
              </a:buClr>
              <a:buChar char="●"/>
            </a:pPr>
            <a:r>
              <a:rPr lang="en-GB" dirty="0" smtClean="0">
                <a:solidFill>
                  <a:srgbClr val="000000"/>
                </a:solidFill>
              </a:rPr>
              <a:t>The 2 significant bytes (</a:t>
            </a:r>
            <a:r>
              <a:rPr lang="en-GB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0x6688</a:t>
            </a:r>
            <a:r>
              <a:rPr lang="en-GB" dirty="0" smtClean="0">
                <a:solidFill>
                  <a:srgbClr val="000000"/>
                </a:solidFill>
              </a:rPr>
              <a:t>) are stored at </a:t>
            </a:r>
            <a:r>
              <a:rPr lang="en-GB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0xbffff306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 dirty="0">
                <a:solidFill>
                  <a:srgbClr val="000000"/>
                </a:solidFill>
              </a:rPr>
              <a:t>If the first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hn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gets value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GB" dirty="0">
                <a:solidFill>
                  <a:srgbClr val="000000"/>
                </a:solidFill>
              </a:rPr>
              <a:t>, and before the next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GB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hn</a:t>
            </a:r>
            <a:r>
              <a:rPr lang="en-GB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t</a:t>
            </a:r>
            <a:r>
              <a:rPr lang="en-GB" dirty="0" smtClean="0">
                <a:solidFill>
                  <a:srgbClr val="000000"/>
                </a:solidFill>
              </a:rPr>
              <a:t> more characters </a:t>
            </a:r>
            <a:r>
              <a:rPr lang="en-GB" dirty="0">
                <a:solidFill>
                  <a:srgbClr val="000000"/>
                </a:solidFill>
              </a:rPr>
              <a:t>are printed, the second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hn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will </a:t>
            </a:r>
            <a:r>
              <a:rPr lang="en-GB" dirty="0" smtClean="0">
                <a:solidFill>
                  <a:srgbClr val="000000"/>
                </a:solidFill>
              </a:rPr>
              <a:t>get value </a:t>
            </a:r>
            <a:r>
              <a:rPr lang="en-GB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x+t</a:t>
            </a:r>
            <a:r>
              <a:rPr lang="en-GB" dirty="0" smtClean="0">
                <a:solidFill>
                  <a:srgbClr val="000000"/>
                </a:solidFill>
              </a:rPr>
              <a:t>.</a:t>
            </a:r>
            <a:endParaRPr lang="en-GB" dirty="0">
              <a:solidFill>
                <a:srgbClr val="000000"/>
              </a:solidFill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Attack 4 : </a:t>
            </a:r>
            <a:r>
              <a:rPr lang="en-GB" dirty="0" smtClean="0"/>
              <a:t>A Faster </a:t>
            </a:r>
            <a:r>
              <a:rPr lang="en-GB" dirty="0"/>
              <a:t>Approach</a:t>
            </a:r>
          </a:p>
        </p:txBody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Overwrite the bytes at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0xbffff306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with </a:t>
            </a:r>
            <a:r>
              <a:rPr lang="en-GB" dirty="0">
                <a:solidFill>
                  <a:srgbClr val="000000"/>
                </a:solidFill>
              </a:rPr>
              <a:t>0x6688.</a:t>
            </a:r>
          </a:p>
          <a:p>
            <a:pPr marL="457200" lvl="0" indent="-342900">
              <a:spcBef>
                <a:spcPts val="0"/>
              </a:spcBef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Print some more characters so that when we reach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0xbffff304</a:t>
            </a:r>
            <a:r>
              <a:rPr lang="en-GB" dirty="0">
                <a:solidFill>
                  <a:srgbClr val="000000"/>
                </a:solidFill>
              </a:rPr>
              <a:t>, </a:t>
            </a:r>
            <a:r>
              <a:rPr lang="en-GB" dirty="0" smtClean="0">
                <a:solidFill>
                  <a:srgbClr val="000000"/>
                </a:solidFill>
              </a:rPr>
              <a:t>the number </a:t>
            </a:r>
            <a:r>
              <a:rPr lang="en-GB" dirty="0">
                <a:solidFill>
                  <a:srgbClr val="000000"/>
                </a:solidFill>
              </a:rPr>
              <a:t>of characters will be increased to 0x7799.</a:t>
            </a: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203" name="Shape 2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1975" y="2214125"/>
            <a:ext cx="8020050" cy="196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Shape 20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1975" y="4153875"/>
            <a:ext cx="8095549" cy="54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xfrm>
            <a:off x="311700" y="27637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Attack 4 : Faster Approach</a:t>
            </a:r>
          </a:p>
        </p:txBody>
      </p:sp>
      <p:pic>
        <p:nvPicPr>
          <p:cNvPr id="210" name="Shape 2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849075"/>
            <a:ext cx="7150001" cy="276030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Shape 211"/>
          <p:cNvSpPr txBox="1"/>
          <p:nvPr/>
        </p:nvSpPr>
        <p:spPr>
          <a:xfrm>
            <a:off x="465000" y="3670160"/>
            <a:ext cx="8214000" cy="1320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dirty="0"/>
              <a:t>Address A : first part of address of </a:t>
            </a:r>
            <a:r>
              <a:rPr lang="en-GB" dirty="0" err="1"/>
              <a:t>var</a:t>
            </a:r>
            <a:r>
              <a:rPr lang="en-GB" dirty="0"/>
              <a:t> ( 4 chars )</a:t>
            </a:r>
          </a:p>
          <a:p>
            <a: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dirty="0"/>
              <a:t>Address B : second part of address of </a:t>
            </a:r>
            <a:r>
              <a:rPr lang="en-GB" dirty="0" err="1"/>
              <a:t>var</a:t>
            </a:r>
            <a:r>
              <a:rPr lang="en-GB" dirty="0"/>
              <a:t> ( 4 chars)</a:t>
            </a:r>
          </a:p>
          <a:p>
            <a: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dirty="0"/>
              <a:t>4 %.8x : To move </a:t>
            </a:r>
            <a:r>
              <a:rPr lang="en-GB" dirty="0" err="1"/>
              <a:t>va_list</a:t>
            </a:r>
            <a:r>
              <a:rPr lang="en-GB" dirty="0"/>
              <a:t> to reach Address 1 (Trial and error, 4x8=32)</a:t>
            </a:r>
          </a:p>
          <a:p>
            <a: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dirty="0"/>
              <a:t>@@@@ : 4 chars</a:t>
            </a:r>
          </a:p>
          <a:p>
            <a: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dirty="0"/>
              <a:t>5 _  : 5 chars</a:t>
            </a:r>
          </a:p>
          <a:p>
            <a:pPr marL="457200" lvl="0" indent="-317500">
              <a:spcBef>
                <a:spcPts val="0"/>
              </a:spcBef>
              <a:buSzPts val="1400"/>
              <a:buChar char="●"/>
            </a:pPr>
            <a:r>
              <a:rPr lang="en-GB" dirty="0"/>
              <a:t>Total : 12+5+32 = 49 chars </a:t>
            </a: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Attack 4 : Faster Approach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88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To print 0x6688 (26248), we need 26248 - 49 = 26199 characters as precision field of %x.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If we use %</a:t>
            </a:r>
            <a:r>
              <a:rPr lang="en-GB" dirty="0" err="1">
                <a:solidFill>
                  <a:srgbClr val="000000"/>
                </a:solidFill>
              </a:rPr>
              <a:t>hn</a:t>
            </a:r>
            <a:r>
              <a:rPr lang="en-GB" dirty="0">
                <a:solidFill>
                  <a:srgbClr val="000000"/>
                </a:solidFill>
              </a:rPr>
              <a:t> after first address, </a:t>
            </a:r>
            <a:r>
              <a:rPr lang="en-GB" dirty="0" err="1">
                <a:solidFill>
                  <a:srgbClr val="000000"/>
                </a:solidFill>
              </a:rPr>
              <a:t>va_list</a:t>
            </a:r>
            <a:r>
              <a:rPr lang="en-GB" dirty="0">
                <a:solidFill>
                  <a:srgbClr val="000000"/>
                </a:solidFill>
              </a:rPr>
              <a:t> will point to the second address and same value will be stored.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Hence, we put @@@@ between two addresses so that we can insert one more %x and </a:t>
            </a:r>
            <a:r>
              <a:rPr lang="en-GB" dirty="0" smtClean="0">
                <a:solidFill>
                  <a:srgbClr val="000000"/>
                </a:solidFill>
              </a:rPr>
              <a:t>increase the number of printed characters to </a:t>
            </a:r>
            <a:r>
              <a:rPr lang="en-GB" dirty="0">
                <a:solidFill>
                  <a:srgbClr val="000000"/>
                </a:solidFill>
              </a:rPr>
              <a:t>0x7799.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 After first %</a:t>
            </a:r>
            <a:r>
              <a:rPr lang="en-GB" dirty="0" err="1">
                <a:solidFill>
                  <a:srgbClr val="000000"/>
                </a:solidFill>
              </a:rPr>
              <a:t>hn</a:t>
            </a:r>
            <a:r>
              <a:rPr lang="en-GB" dirty="0">
                <a:solidFill>
                  <a:srgbClr val="000000"/>
                </a:solidFill>
              </a:rPr>
              <a:t>, </a:t>
            </a:r>
            <a:r>
              <a:rPr lang="en-GB" dirty="0" err="1">
                <a:solidFill>
                  <a:srgbClr val="000000"/>
                </a:solidFill>
              </a:rPr>
              <a:t>va_list</a:t>
            </a:r>
            <a:r>
              <a:rPr lang="en-GB" dirty="0">
                <a:solidFill>
                  <a:srgbClr val="000000"/>
                </a:solidFill>
              </a:rPr>
              <a:t> pointer points to @@@@, the pointer will advance to the second address. Precision field is set to 4368 =30617 - 26248 -1 </a:t>
            </a:r>
            <a:r>
              <a:rPr lang="en-GB" dirty="0" smtClean="0">
                <a:solidFill>
                  <a:srgbClr val="000000"/>
                </a:solidFill>
              </a:rPr>
              <a:t>in order </a:t>
            </a:r>
            <a:r>
              <a:rPr lang="en-GB" dirty="0">
                <a:solidFill>
                  <a:srgbClr val="000000"/>
                </a:solidFill>
              </a:rPr>
              <a:t>to print 0x7799 (30617) when we reach second %</a:t>
            </a:r>
            <a:r>
              <a:rPr lang="en-GB" dirty="0" err="1">
                <a:solidFill>
                  <a:srgbClr val="000000"/>
                </a:solidFill>
              </a:rPr>
              <a:t>hn</a:t>
            </a:r>
            <a:r>
              <a:rPr lang="en-GB"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Attack 5 : Inject Malicious Code</a:t>
            </a:r>
          </a:p>
        </p:txBody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b="1" dirty="0">
                <a:solidFill>
                  <a:srgbClr val="000000"/>
                </a:solidFill>
              </a:rPr>
              <a:t>Goal :</a:t>
            </a:r>
            <a:r>
              <a:rPr lang="en-GB" dirty="0">
                <a:solidFill>
                  <a:srgbClr val="000000"/>
                </a:solidFill>
              </a:rPr>
              <a:t> To modify the return address of the vulnerable code and </a:t>
            </a:r>
            <a:r>
              <a:rPr lang="en-GB" dirty="0" smtClean="0">
                <a:solidFill>
                  <a:srgbClr val="000000"/>
                </a:solidFill>
              </a:rPr>
              <a:t>let it point </a:t>
            </a:r>
            <a:r>
              <a:rPr lang="en-GB" dirty="0">
                <a:solidFill>
                  <a:srgbClr val="000000"/>
                </a:solidFill>
              </a:rPr>
              <a:t>it to the malicious code </a:t>
            </a:r>
            <a:r>
              <a:rPr lang="en-GB" dirty="0" smtClean="0">
                <a:solidFill>
                  <a:srgbClr val="000000"/>
                </a:solidFill>
              </a:rPr>
              <a:t>(e.g., </a:t>
            </a:r>
            <a:r>
              <a:rPr lang="en-GB" dirty="0" err="1" smtClean="0">
                <a:solidFill>
                  <a:srgbClr val="000000"/>
                </a:solidFill>
              </a:rPr>
              <a:t>shellcode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to execute /bin/</a:t>
            </a:r>
            <a:r>
              <a:rPr lang="en-GB" dirty="0" err="1">
                <a:solidFill>
                  <a:srgbClr val="000000"/>
                </a:solidFill>
              </a:rPr>
              <a:t>sh</a:t>
            </a:r>
            <a:r>
              <a:rPr lang="en-GB" dirty="0">
                <a:solidFill>
                  <a:srgbClr val="000000"/>
                </a:solidFill>
              </a:rPr>
              <a:t>) .Get root access if vulnerable code is </a:t>
            </a:r>
            <a:r>
              <a:rPr lang="en-GB" dirty="0" smtClean="0">
                <a:solidFill>
                  <a:srgbClr val="000000"/>
                </a:solidFill>
              </a:rPr>
              <a:t>a SET-UID program.</a:t>
            </a:r>
            <a:endParaRPr lang="en-GB" dirty="0">
              <a:solidFill>
                <a:srgbClr val="000000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b="1" dirty="0">
                <a:solidFill>
                  <a:srgbClr val="000000"/>
                </a:solidFill>
              </a:rPr>
              <a:t>Challenges :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Inject Malicious code in the stack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Find starting address (A) of the injected code 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Find return address (B) of the vulnerable code</a:t>
            </a:r>
          </a:p>
          <a:p>
            <a:pPr marL="457200" lvl="0" indent="-342900">
              <a:spcBef>
                <a:spcPts val="0"/>
              </a:spcBef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Write value A to B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Attack 5 : Inject Malicious Code</a:t>
            </a:r>
          </a:p>
        </p:txBody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Using </a:t>
            </a:r>
            <a:r>
              <a:rPr lang="en-GB" dirty="0" err="1" smtClean="0">
                <a:solidFill>
                  <a:srgbClr val="000000"/>
                </a:solidFill>
              </a:rPr>
              <a:t>gdb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to get the </a:t>
            </a:r>
            <a:r>
              <a:rPr lang="en-GB" dirty="0">
                <a:solidFill>
                  <a:srgbClr val="000000"/>
                </a:solidFill>
              </a:rPr>
              <a:t>return address and start address </a:t>
            </a:r>
            <a:r>
              <a:rPr lang="en-GB" dirty="0" smtClean="0">
                <a:solidFill>
                  <a:srgbClr val="000000"/>
                </a:solidFill>
              </a:rPr>
              <a:t>of </a:t>
            </a:r>
            <a:r>
              <a:rPr lang="en-GB" dirty="0">
                <a:solidFill>
                  <a:srgbClr val="000000"/>
                </a:solidFill>
              </a:rPr>
              <a:t>the malicious </a:t>
            </a:r>
            <a:r>
              <a:rPr lang="en-GB" dirty="0" smtClean="0">
                <a:solidFill>
                  <a:srgbClr val="000000"/>
                </a:solidFill>
              </a:rPr>
              <a:t>code.</a:t>
            </a:r>
            <a:endParaRPr lang="en-GB" dirty="0">
              <a:solidFill>
                <a:srgbClr val="000000"/>
              </a:solidFill>
            </a:endParaRP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 smtClean="0">
                <a:solidFill>
                  <a:srgbClr val="000000"/>
                </a:solidFill>
              </a:rPr>
              <a:t>Assume that the </a:t>
            </a:r>
            <a:r>
              <a:rPr lang="en-GB" dirty="0">
                <a:solidFill>
                  <a:srgbClr val="000000"/>
                </a:solidFill>
              </a:rPr>
              <a:t>r</a:t>
            </a:r>
            <a:r>
              <a:rPr lang="en-GB" dirty="0" smtClean="0">
                <a:solidFill>
                  <a:srgbClr val="000000"/>
                </a:solidFill>
              </a:rPr>
              <a:t>eturn </a:t>
            </a:r>
            <a:r>
              <a:rPr lang="en-GB" dirty="0">
                <a:solidFill>
                  <a:srgbClr val="000000"/>
                </a:solidFill>
              </a:rPr>
              <a:t>address </a:t>
            </a:r>
            <a:r>
              <a:rPr lang="en-GB" dirty="0" smtClean="0">
                <a:solidFill>
                  <a:srgbClr val="000000"/>
                </a:solidFill>
              </a:rPr>
              <a:t>is </a:t>
            </a:r>
            <a:r>
              <a:rPr lang="en-GB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0xbffff38c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 smtClean="0">
                <a:solidFill>
                  <a:srgbClr val="000000"/>
                </a:solidFill>
              </a:rPr>
              <a:t>Assume that the start </a:t>
            </a:r>
            <a:r>
              <a:rPr lang="en-GB" dirty="0">
                <a:solidFill>
                  <a:srgbClr val="000000"/>
                </a:solidFill>
              </a:rPr>
              <a:t>address of the malicious </a:t>
            </a:r>
            <a:r>
              <a:rPr lang="en-GB" dirty="0" smtClean="0">
                <a:solidFill>
                  <a:srgbClr val="000000"/>
                </a:solidFill>
              </a:rPr>
              <a:t>code is </a:t>
            </a:r>
            <a:r>
              <a:rPr lang="en-GB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0xbfff358</a:t>
            </a:r>
          </a:p>
          <a:p>
            <a:pPr marL="114300"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endParaRPr lang="en-GB" dirty="0">
              <a:solidFill>
                <a:srgbClr val="000000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b="1" dirty="0">
                <a:solidFill>
                  <a:srgbClr val="FF0000"/>
                </a:solidFill>
              </a:rPr>
              <a:t>Goal : </a:t>
            </a:r>
            <a:r>
              <a:rPr lang="en-GB" dirty="0">
                <a:solidFill>
                  <a:srgbClr val="FF0000"/>
                </a:solidFill>
              </a:rPr>
              <a:t>Write the value </a:t>
            </a:r>
            <a:r>
              <a:rPr lang="en-GB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0xbffff358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to </a:t>
            </a:r>
            <a:r>
              <a:rPr lang="en-GB" dirty="0">
                <a:solidFill>
                  <a:srgbClr val="FF0000"/>
                </a:solidFill>
              </a:rPr>
              <a:t>address </a:t>
            </a:r>
            <a:r>
              <a:rPr lang="en-GB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0xbffff38c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b="1" dirty="0">
                <a:solidFill>
                  <a:srgbClr val="000000"/>
                </a:solidFill>
              </a:rPr>
              <a:t>Steps :</a:t>
            </a:r>
          </a:p>
          <a:p>
            <a:pPr marL="457200" indent="-342900">
              <a:spcAft>
                <a:spcPts val="0"/>
              </a:spcAft>
              <a:buClr>
                <a:srgbClr val="000000"/>
              </a:buClr>
            </a:pPr>
            <a:r>
              <a:rPr lang="en-GB" dirty="0">
                <a:solidFill>
                  <a:srgbClr val="000000"/>
                </a:solidFill>
              </a:rPr>
              <a:t>Break </a:t>
            </a:r>
            <a:r>
              <a:rPr lang="en-GB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0xbffff38c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into two contiguous 2-byte memory locations :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0xbffff38c</a:t>
            </a:r>
            <a:r>
              <a:rPr lang="en-GB" dirty="0">
                <a:solidFill>
                  <a:srgbClr val="000000"/>
                </a:solidFill>
              </a:rPr>
              <a:t> and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0xbffff38e</a:t>
            </a:r>
            <a:r>
              <a:rPr lang="en-GB" dirty="0">
                <a:solidFill>
                  <a:srgbClr val="000000"/>
                </a:solidFill>
              </a:rPr>
              <a:t>.</a:t>
            </a:r>
          </a:p>
          <a:p>
            <a:pPr marL="457200" lvl="0" indent="-342900">
              <a:spcBef>
                <a:spcPts val="0"/>
              </a:spcBef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Store </a:t>
            </a:r>
            <a:r>
              <a:rPr lang="en-GB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0xbfff</a:t>
            </a:r>
            <a:r>
              <a:rPr lang="en-GB" dirty="0">
                <a:solidFill>
                  <a:srgbClr val="000000"/>
                </a:solidFill>
              </a:rPr>
              <a:t> into </a:t>
            </a:r>
            <a:r>
              <a:rPr lang="en-GB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0xbffff38e</a:t>
            </a:r>
            <a:r>
              <a:rPr lang="en-GB" dirty="0">
                <a:solidFill>
                  <a:srgbClr val="000000"/>
                </a:solidFill>
              </a:rPr>
              <a:t> and </a:t>
            </a:r>
            <a:r>
              <a:rPr lang="en-GB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0xf358</a:t>
            </a:r>
            <a:r>
              <a:rPr lang="en-GB" dirty="0">
                <a:solidFill>
                  <a:srgbClr val="000000"/>
                </a:solidFill>
              </a:rPr>
              <a:t> into </a:t>
            </a:r>
            <a:r>
              <a:rPr lang="en-GB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0xbffff38c</a:t>
            </a: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Attack 5 : Inject Malicious Code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507225" y="1779056"/>
            <a:ext cx="4829700" cy="180783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17500">
              <a:spcBef>
                <a:spcPts val="0"/>
              </a:spcBef>
              <a:buSzPts val="1400"/>
              <a:buChar char="●"/>
            </a:pPr>
            <a:r>
              <a:rPr lang="en-GB" dirty="0"/>
              <a:t>Number of characters printed before first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= </a:t>
            </a:r>
          </a:p>
          <a:p>
            <a:pPr marL="0" lvl="0" indent="457200">
              <a:spcBef>
                <a:spcPts val="0"/>
              </a:spcBef>
              <a:buNone/>
            </a:pPr>
            <a:r>
              <a:rPr lang="en-GB" dirty="0"/>
              <a:t>12 + (4x8) + 5 + 49102 = 49151 (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0xbfff</a:t>
            </a:r>
            <a:r>
              <a:rPr lang="en-GB" dirty="0"/>
              <a:t>).</a:t>
            </a: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  <a:p>
            <a:pPr marL="457200" lvl="0" indent="-317500">
              <a:spcBef>
                <a:spcPts val="0"/>
              </a:spcBef>
              <a:buSzPts val="1400"/>
              <a:buChar char="●"/>
            </a:pPr>
            <a:r>
              <a:rPr lang="en-GB" dirty="0"/>
              <a:t>After first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hn</a:t>
            </a:r>
            <a:r>
              <a:rPr lang="en-GB" dirty="0"/>
              <a:t>, 13144 + 1 =13145 are printed</a:t>
            </a: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  <a:p>
            <a:pPr marL="457200" lvl="0" indent="-317500">
              <a:spcBef>
                <a:spcPts val="0"/>
              </a:spcBef>
              <a:buSzPts val="1400"/>
              <a:buChar char="●"/>
            </a:pPr>
            <a:r>
              <a:rPr lang="en-GB" dirty="0"/>
              <a:t>49151 + 13145 = 62296 (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0xbffff358</a:t>
            </a:r>
            <a:r>
              <a:rPr lang="en-GB" dirty="0"/>
              <a:t>) is printed on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0xbffff38c</a:t>
            </a:r>
          </a:p>
        </p:txBody>
      </p:sp>
      <p:pic>
        <p:nvPicPr>
          <p:cNvPr id="237" name="Shape 2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82355" y="1476371"/>
            <a:ext cx="3549945" cy="241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 smtClean="0"/>
              <a:t>Countermeasures: Developer</a:t>
            </a:r>
            <a:endParaRPr lang="en-GB" dirty="0"/>
          </a:p>
        </p:txBody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89730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buClr>
                <a:srgbClr val="000000"/>
              </a:buClr>
              <a:buSzPts val="1800"/>
              <a:buChar char="●"/>
            </a:pPr>
            <a:r>
              <a:rPr lang="en-GB" dirty="0" smtClean="0">
                <a:solidFill>
                  <a:srgbClr val="000000"/>
                </a:solidFill>
              </a:rPr>
              <a:t>Avoid </a:t>
            </a:r>
            <a:r>
              <a:rPr lang="en-GB" dirty="0">
                <a:solidFill>
                  <a:srgbClr val="000000"/>
                </a:solidFill>
              </a:rPr>
              <a:t>using </a:t>
            </a:r>
            <a:r>
              <a:rPr lang="en-GB" dirty="0" smtClean="0">
                <a:solidFill>
                  <a:srgbClr val="000000"/>
                </a:solidFill>
              </a:rPr>
              <a:t>untrusted user </a:t>
            </a:r>
            <a:r>
              <a:rPr lang="en-GB" dirty="0">
                <a:solidFill>
                  <a:srgbClr val="000000"/>
                </a:solidFill>
              </a:rPr>
              <a:t>inputs for </a:t>
            </a:r>
            <a:r>
              <a:rPr lang="en-GB" dirty="0" smtClean="0">
                <a:solidFill>
                  <a:srgbClr val="000000"/>
                </a:solidFill>
              </a:rPr>
              <a:t>format </a:t>
            </a:r>
            <a:r>
              <a:rPr lang="en-GB" dirty="0">
                <a:solidFill>
                  <a:srgbClr val="000000"/>
                </a:solidFill>
              </a:rPr>
              <a:t>strings </a:t>
            </a:r>
            <a:r>
              <a:rPr lang="en-GB" dirty="0" smtClean="0">
                <a:solidFill>
                  <a:srgbClr val="000000"/>
                </a:solidFill>
              </a:rPr>
              <a:t>in functions like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GB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sprintf</a:t>
            </a:r>
            <a:r>
              <a:rPr lang="en-GB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GB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vprintf</a:t>
            </a:r>
            <a:r>
              <a:rPr lang="en-GB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GB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vfscanf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271" name="Shape 2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2660" y="2184530"/>
            <a:ext cx="8670474" cy="20561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 smtClean="0"/>
              <a:t>Countermeasures: Compiler</a:t>
            </a:r>
            <a:endParaRPr lang="en-GB" dirty="0"/>
          </a:p>
        </p:txBody>
      </p:sp>
      <p:pic>
        <p:nvPicPr>
          <p:cNvPr id="277" name="Shape 2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8443" y="1975250"/>
            <a:ext cx="5575057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Shape 27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8450" y="2547950"/>
            <a:ext cx="5575050" cy="1545728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Shape 279"/>
          <p:cNvSpPr txBox="1"/>
          <p:nvPr/>
        </p:nvSpPr>
        <p:spPr>
          <a:xfrm>
            <a:off x="381050" y="1143345"/>
            <a:ext cx="8520600" cy="59401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2000" dirty="0" smtClean="0"/>
              <a:t>Compilers can detect potential format string vulnerabilities</a:t>
            </a:r>
            <a:endParaRPr lang="en-GB" sz="2000" dirty="0"/>
          </a:p>
        </p:txBody>
      </p:sp>
      <p:sp>
        <p:nvSpPr>
          <p:cNvPr id="280" name="Shape 280"/>
          <p:cNvSpPr txBox="1"/>
          <p:nvPr/>
        </p:nvSpPr>
        <p:spPr>
          <a:xfrm>
            <a:off x="6033350" y="1899541"/>
            <a:ext cx="2868300" cy="219413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en-GB" sz="1800" dirty="0"/>
              <a:t>Use two compilers to compile the </a:t>
            </a:r>
            <a:r>
              <a:rPr lang="en-GB" sz="1800" dirty="0" smtClean="0"/>
              <a:t>program: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GB" sz="1800" dirty="0"/>
              <a:t> and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clang</a:t>
            </a:r>
            <a:r>
              <a:rPr lang="en-GB" sz="1800" dirty="0"/>
              <a:t>. </a:t>
            </a:r>
          </a:p>
          <a:p>
            <a:pPr marL="0" lvl="0" indent="0">
              <a:spcBef>
                <a:spcPts val="0"/>
              </a:spcBef>
              <a:buNone/>
            </a:pPr>
            <a:endParaRPr sz="1800" dirty="0"/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en-GB" sz="1800" dirty="0"/>
              <a:t>We can see that there is a mismatch in the </a:t>
            </a:r>
            <a:r>
              <a:rPr lang="en-GB" sz="1800" dirty="0" smtClean="0"/>
              <a:t>format string.</a:t>
            </a:r>
            <a:endParaRPr lang="en-GB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Format String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1700" y="12167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printf() </a:t>
            </a:r>
            <a:r>
              <a:rPr lang="en-GB" dirty="0">
                <a:solidFill>
                  <a:srgbClr val="000000"/>
                </a:solidFill>
              </a:rPr>
              <a:t>- To print out a string according to a format.</a:t>
            </a:r>
          </a:p>
          <a:p>
            <a:pPr marL="457200" lvl="0" indent="457200" rtl="0">
              <a:spcBef>
                <a:spcPts val="0"/>
              </a:spcBef>
              <a:buNone/>
            </a:pP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 *format, …);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GB" dirty="0">
                <a:solidFill>
                  <a:srgbClr val="000000"/>
                </a:solidFill>
              </a:rPr>
              <a:t>The argument list of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printf() </a:t>
            </a:r>
            <a:r>
              <a:rPr lang="en-GB" dirty="0">
                <a:solidFill>
                  <a:srgbClr val="000000"/>
                </a:solidFill>
              </a:rPr>
              <a:t>consists of :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One concrete argument format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Zero or more optional arguments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000000"/>
                </a:solidFill>
              </a:rPr>
              <a:t>Hence, compilers don’t complain if less arguments are passed to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printf() </a:t>
            </a:r>
            <a:r>
              <a:rPr lang="en-GB" dirty="0">
                <a:solidFill>
                  <a:srgbClr val="000000"/>
                </a:solidFill>
              </a:rPr>
              <a:t>during invocation.</a:t>
            </a:r>
          </a:p>
          <a:p>
            <a:pPr marL="0" lvl="0" indent="0">
              <a:spcBef>
                <a:spcPts val="0"/>
              </a:spcBef>
              <a:buNone/>
            </a:pP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 smtClean="0"/>
              <a:t>Countermeasures: Compiler</a:t>
            </a:r>
            <a:endParaRPr lang="en-GB" dirty="0"/>
          </a:p>
        </p:txBody>
      </p:sp>
      <p:pic>
        <p:nvPicPr>
          <p:cNvPr id="286" name="Shape 2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1720" y="1132970"/>
            <a:ext cx="6424380" cy="2197580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Shape 287"/>
          <p:cNvSpPr txBox="1"/>
          <p:nvPr/>
        </p:nvSpPr>
        <p:spPr>
          <a:xfrm>
            <a:off x="311700" y="3608870"/>
            <a:ext cx="7770170" cy="96313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17500">
              <a:spcBef>
                <a:spcPts val="0"/>
              </a:spcBef>
              <a:buSzPts val="1400"/>
              <a:buChar char="●"/>
            </a:pPr>
            <a:r>
              <a:rPr lang="en-GB" dirty="0"/>
              <a:t>With default settings, </a:t>
            </a:r>
            <a:r>
              <a:rPr lang="en-GB" dirty="0" smtClean="0"/>
              <a:t>both compilers </a:t>
            </a:r>
            <a:r>
              <a:rPr lang="en-GB" dirty="0"/>
              <a:t>gave warning for the first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printf()</a:t>
            </a:r>
            <a:r>
              <a:rPr lang="en-GB" dirty="0" smtClean="0"/>
              <a:t>.</a:t>
            </a:r>
            <a:endParaRPr lang="en-GB" dirty="0"/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  <a:p>
            <a:pPr marL="457200" lvl="0" indent="-317500">
              <a:spcBef>
                <a:spcPts val="0"/>
              </a:spcBef>
              <a:buSzPts val="1400"/>
              <a:buChar char="●"/>
            </a:pPr>
            <a:r>
              <a:rPr lang="en-GB" dirty="0"/>
              <a:t>No warning was given out for the second one.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 smtClean="0"/>
              <a:t>Countermeasures: Compiler</a:t>
            </a:r>
            <a:endParaRPr lang="en-GB" dirty="0"/>
          </a:p>
        </p:txBody>
      </p:sp>
      <p:pic>
        <p:nvPicPr>
          <p:cNvPr id="288" name="Shape 2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2794" y="1083550"/>
            <a:ext cx="6636186" cy="2398790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Shape 289"/>
          <p:cNvSpPr txBox="1"/>
          <p:nvPr/>
        </p:nvSpPr>
        <p:spPr>
          <a:xfrm>
            <a:off x="215590" y="3550919"/>
            <a:ext cx="8349290" cy="146296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17500">
              <a:spcBef>
                <a:spcPts val="0"/>
              </a:spcBef>
              <a:buSzPts val="1400"/>
              <a:buChar char="●"/>
            </a:pPr>
            <a:r>
              <a:rPr lang="en-GB" dirty="0"/>
              <a:t>On giving an option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wformat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=2</a:t>
            </a:r>
            <a:r>
              <a:rPr lang="en-GB" dirty="0" smtClean="0"/>
              <a:t>, both compilers give </a:t>
            </a:r>
            <a:r>
              <a:rPr lang="en-GB" dirty="0"/>
              <a:t>warnings for both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GB" dirty="0" smtClean="0"/>
              <a:t> statements </a:t>
            </a:r>
            <a:r>
              <a:rPr lang="en-GB" dirty="0"/>
              <a:t>stating that </a:t>
            </a:r>
            <a:r>
              <a:rPr lang="en-GB" dirty="0" smtClean="0"/>
              <a:t>the format string is </a:t>
            </a:r>
            <a:r>
              <a:rPr lang="en-GB" dirty="0"/>
              <a:t>not a string literal.</a:t>
            </a: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  <a:p>
            <a:pPr marL="457200" lvl="0" indent="-317500">
              <a:spcBef>
                <a:spcPts val="0"/>
              </a:spcBef>
              <a:buSzPts val="1400"/>
              <a:buChar char="●"/>
            </a:pPr>
            <a:r>
              <a:rPr lang="en-GB" dirty="0"/>
              <a:t>These warnings just act as reminders to the developers that there is a potential problem but nevertheless compile the programs.</a:t>
            </a: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09014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Countermeaseures</a:t>
            </a:r>
          </a:p>
        </p:txBody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08554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GB" b="1" dirty="0">
                <a:solidFill>
                  <a:srgbClr val="000000"/>
                </a:solidFill>
              </a:rPr>
              <a:t>Address </a:t>
            </a:r>
            <a:r>
              <a:rPr lang="en-GB" b="1" dirty="0" smtClean="0">
                <a:solidFill>
                  <a:srgbClr val="000000"/>
                </a:solidFill>
              </a:rPr>
              <a:t>randomization</a:t>
            </a:r>
            <a:r>
              <a:rPr lang="en-GB" dirty="0" smtClean="0">
                <a:solidFill>
                  <a:srgbClr val="000000"/>
                </a:solidFill>
              </a:rPr>
              <a:t>: </a:t>
            </a:r>
            <a:r>
              <a:rPr lang="en-GB" dirty="0">
                <a:solidFill>
                  <a:srgbClr val="000000"/>
                </a:solidFill>
              </a:rPr>
              <a:t>Makes it difficult for the attackers to guess the address of the address of the target memory ( return address, address of the malicious code</a:t>
            </a:r>
            <a:r>
              <a:rPr lang="en-GB" dirty="0" smtClean="0">
                <a:solidFill>
                  <a:srgbClr val="000000"/>
                </a:solidFill>
              </a:rPr>
              <a:t>)</a:t>
            </a:r>
          </a:p>
          <a:p>
            <a:pPr marL="285750" indent="-285750"/>
            <a:r>
              <a:rPr lang="en-GB" b="1" dirty="0" smtClean="0">
                <a:solidFill>
                  <a:srgbClr val="000000"/>
                </a:solidFill>
              </a:rPr>
              <a:t>Non-executable Stack/Heap</a:t>
            </a:r>
            <a:r>
              <a:rPr lang="en-GB" dirty="0" smtClean="0">
                <a:solidFill>
                  <a:srgbClr val="000000"/>
                </a:solidFill>
              </a:rPr>
              <a:t>: This will not work. Attackers can use the return-to-</a:t>
            </a:r>
            <a:r>
              <a:rPr lang="en-GB" dirty="0" err="1" smtClean="0">
                <a:solidFill>
                  <a:srgbClr val="000000"/>
                </a:solidFill>
              </a:rPr>
              <a:t>libc</a:t>
            </a:r>
            <a:r>
              <a:rPr lang="en-GB" dirty="0" smtClean="0">
                <a:solidFill>
                  <a:srgbClr val="000000"/>
                </a:solidFill>
              </a:rPr>
              <a:t> technique to defeat the countermeasure.</a:t>
            </a:r>
          </a:p>
          <a:p>
            <a:pPr marL="285750" indent="-285750"/>
            <a:r>
              <a:rPr lang="en-GB" b="1" dirty="0" err="1" smtClean="0">
                <a:solidFill>
                  <a:srgbClr val="000000"/>
                </a:solidFill>
              </a:rPr>
              <a:t>StackGuard</a:t>
            </a:r>
            <a:r>
              <a:rPr lang="en-GB" dirty="0" smtClean="0">
                <a:solidFill>
                  <a:srgbClr val="000000"/>
                </a:solidFill>
              </a:rPr>
              <a:t>: This will not work. Unlike buffer overflow, using format string vulnerabilities, we can ensure that only the target memory is modified; no other memory is affected.</a:t>
            </a:r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fontAlgn="ctr"/>
            <a:r>
              <a:rPr lang="en-US" dirty="0" smtClean="0"/>
              <a:t>How </a:t>
            </a:r>
            <a:r>
              <a:rPr lang="en-US" dirty="0"/>
              <a:t>format string </a:t>
            </a:r>
            <a:r>
              <a:rPr lang="en-US" dirty="0" smtClean="0"/>
              <a:t>works</a:t>
            </a:r>
            <a:endParaRPr lang="en-US" dirty="0"/>
          </a:p>
          <a:p>
            <a:pPr marL="228600" indent="-228600" fontAlgn="ctr"/>
            <a:r>
              <a:rPr lang="en-US" dirty="0" smtClean="0"/>
              <a:t>Format </a:t>
            </a:r>
            <a:r>
              <a:rPr lang="en-US" dirty="0"/>
              <a:t>string </a:t>
            </a:r>
            <a:r>
              <a:rPr lang="en-US" dirty="0" smtClean="0"/>
              <a:t>vulnerability</a:t>
            </a:r>
            <a:endParaRPr lang="en-US" sz="1400" dirty="0"/>
          </a:p>
          <a:p>
            <a:pPr marL="228600" indent="-228600" fontAlgn="ctr"/>
            <a:r>
              <a:rPr lang="en-US" dirty="0" smtClean="0"/>
              <a:t>Exploiting </a:t>
            </a:r>
            <a:r>
              <a:rPr lang="en-US" dirty="0"/>
              <a:t>the </a:t>
            </a:r>
            <a:r>
              <a:rPr lang="en-US" dirty="0" smtClean="0"/>
              <a:t>vulnerability</a:t>
            </a:r>
          </a:p>
          <a:p>
            <a:pPr marL="228600" indent="-228600" fontAlgn="ctr"/>
            <a:r>
              <a:rPr lang="en-US" dirty="0" smtClean="0"/>
              <a:t>Injecting malicious code by exploiting the vulnerability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534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Access </a:t>
            </a:r>
            <a:r>
              <a:rPr lang="en-GB" dirty="0" smtClean="0"/>
              <a:t>Optional </a:t>
            </a:r>
            <a:r>
              <a:rPr lang="en-GB" dirty="0"/>
              <a:t>A</a:t>
            </a:r>
            <a:r>
              <a:rPr lang="en-GB" dirty="0" smtClean="0"/>
              <a:t>rguments</a:t>
            </a:r>
            <a:endParaRPr lang="en-GB" dirty="0"/>
          </a:p>
        </p:txBody>
      </p:sp>
      <p:pic>
        <p:nvPicPr>
          <p:cNvPr id="72" name="Shape 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017725"/>
            <a:ext cx="4751425" cy="3989549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Shape 73"/>
          <p:cNvSpPr txBox="1"/>
          <p:nvPr/>
        </p:nvSpPr>
        <p:spPr>
          <a:xfrm>
            <a:off x="5320200" y="1017725"/>
            <a:ext cx="3512100" cy="3831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 sz="1800" dirty="0" err="1">
                <a:solidFill>
                  <a:schemeClr val="dk1"/>
                </a:solidFill>
              </a:rPr>
              <a:t>myprint</a:t>
            </a:r>
            <a:r>
              <a:rPr lang="en-GB" sz="1800" dirty="0">
                <a:solidFill>
                  <a:schemeClr val="dk1"/>
                </a:solidFill>
              </a:rPr>
              <a:t>() shows how printf() actually works.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 sz="1800" dirty="0">
                <a:solidFill>
                  <a:schemeClr val="dk1"/>
                </a:solidFill>
              </a:rPr>
              <a:t>Consider </a:t>
            </a:r>
            <a:r>
              <a:rPr lang="en-GB" sz="1800" dirty="0" err="1">
                <a:solidFill>
                  <a:schemeClr val="dk1"/>
                </a:solidFill>
              </a:rPr>
              <a:t>myprintf</a:t>
            </a:r>
            <a:r>
              <a:rPr lang="en-GB" sz="1800" dirty="0">
                <a:solidFill>
                  <a:schemeClr val="dk1"/>
                </a:solidFill>
              </a:rPr>
              <a:t>() is invoked in line 7.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 sz="1800" dirty="0" err="1">
                <a:solidFill>
                  <a:schemeClr val="dk1"/>
                </a:solidFill>
              </a:rPr>
              <a:t>v</a:t>
            </a:r>
            <a:r>
              <a:rPr lang="en-GB" sz="1800" dirty="0" err="1" smtClean="0">
                <a:solidFill>
                  <a:schemeClr val="dk1"/>
                </a:solidFill>
              </a:rPr>
              <a:t>a_list</a:t>
            </a:r>
            <a:r>
              <a:rPr lang="en-GB" sz="1800" dirty="0" smtClean="0">
                <a:solidFill>
                  <a:schemeClr val="dk1"/>
                </a:solidFill>
              </a:rPr>
              <a:t> </a:t>
            </a:r>
            <a:r>
              <a:rPr lang="en-GB" sz="1800" dirty="0">
                <a:solidFill>
                  <a:schemeClr val="dk1"/>
                </a:solidFill>
              </a:rPr>
              <a:t>pointer (line 1) accesses the optional arguments.</a:t>
            </a:r>
          </a:p>
          <a:p>
            <a:pPr marL="457200" lvl="0" indent="-342900">
              <a:spcBef>
                <a:spcPts val="0"/>
              </a:spcBef>
              <a:buClr>
                <a:schemeClr val="dk1"/>
              </a:buClr>
              <a:buSzPts val="1800"/>
              <a:buChar char="●"/>
            </a:pPr>
            <a:r>
              <a:rPr lang="en-GB" sz="1800" dirty="0" err="1">
                <a:solidFill>
                  <a:schemeClr val="dk1"/>
                </a:solidFill>
              </a:rPr>
              <a:t>va_start</a:t>
            </a:r>
            <a:r>
              <a:rPr lang="en-GB" sz="1800" dirty="0">
                <a:solidFill>
                  <a:schemeClr val="dk1"/>
                </a:solidFill>
              </a:rPr>
              <a:t>() macro (line 2) calculates the initial position of </a:t>
            </a:r>
            <a:r>
              <a:rPr lang="en-GB" sz="1800" dirty="0" err="1">
                <a:solidFill>
                  <a:schemeClr val="dk1"/>
                </a:solidFill>
              </a:rPr>
              <a:t>va_list</a:t>
            </a:r>
            <a:r>
              <a:rPr lang="en-GB" sz="1800" dirty="0">
                <a:solidFill>
                  <a:schemeClr val="dk1"/>
                </a:solidFill>
              </a:rPr>
              <a:t> based on the second argument </a:t>
            </a:r>
            <a:r>
              <a:rPr lang="en-GB" sz="1800" dirty="0" err="1">
                <a:solidFill>
                  <a:schemeClr val="dk1"/>
                </a:solidFill>
              </a:rPr>
              <a:t>Narg</a:t>
            </a:r>
            <a:r>
              <a:rPr lang="en-GB" sz="1800" dirty="0">
                <a:solidFill>
                  <a:schemeClr val="dk1"/>
                </a:solidFill>
              </a:rPr>
              <a:t> (last argument before the optional arguments begin)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Access </a:t>
            </a:r>
            <a:r>
              <a:rPr lang="en-GB" dirty="0" smtClean="0"/>
              <a:t>Optional </a:t>
            </a:r>
            <a:r>
              <a:rPr lang="en-GB" dirty="0"/>
              <a:t>A</a:t>
            </a:r>
            <a:r>
              <a:rPr lang="en-GB" dirty="0" smtClean="0"/>
              <a:t>rguments</a:t>
            </a:r>
            <a:endParaRPr lang="en-GB" dirty="0"/>
          </a:p>
        </p:txBody>
      </p:sp>
      <p:pic>
        <p:nvPicPr>
          <p:cNvPr id="79" name="Shape 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19775"/>
            <a:ext cx="4337792" cy="3057018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Shape 80"/>
          <p:cNvSpPr txBox="1"/>
          <p:nvPr/>
        </p:nvSpPr>
        <p:spPr>
          <a:xfrm>
            <a:off x="4838100" y="1017725"/>
            <a:ext cx="3994200" cy="37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ts val="1800"/>
              <a:buChar char="●"/>
            </a:pPr>
            <a:r>
              <a:rPr lang="en-GB" sz="1800" dirty="0" err="1"/>
              <a:t>va_start</a:t>
            </a:r>
            <a:r>
              <a:rPr lang="en-GB" sz="1800" dirty="0"/>
              <a:t>() macro gets the start address of </a:t>
            </a:r>
            <a:r>
              <a:rPr lang="en-GB" sz="1800" dirty="0" err="1"/>
              <a:t>Narg</a:t>
            </a:r>
            <a:r>
              <a:rPr lang="en-GB" sz="1800" dirty="0"/>
              <a:t>, finds the size based on the data type and sets the value for </a:t>
            </a:r>
            <a:r>
              <a:rPr lang="en-GB" sz="1800" dirty="0" err="1"/>
              <a:t>va_list</a:t>
            </a:r>
            <a:r>
              <a:rPr lang="en-GB" sz="1800" dirty="0"/>
              <a:t> pointer.</a:t>
            </a:r>
          </a:p>
          <a:p>
            <a:pPr marL="0" lvl="0" indent="0">
              <a:spcBef>
                <a:spcPts val="0"/>
              </a:spcBef>
              <a:buNone/>
            </a:pPr>
            <a:endParaRPr sz="1800" dirty="0"/>
          </a:p>
          <a:p>
            <a:pPr marL="457200" lvl="0" indent="-342900" rtl="0">
              <a:spcBef>
                <a:spcPts val="0"/>
              </a:spcBef>
              <a:buSzPts val="1800"/>
              <a:buChar char="●"/>
            </a:pPr>
            <a:r>
              <a:rPr lang="en-GB" sz="1800" dirty="0" err="1"/>
              <a:t>v</a:t>
            </a:r>
            <a:r>
              <a:rPr lang="en-GB" sz="1800" dirty="0" err="1" smtClean="0"/>
              <a:t>a_list</a:t>
            </a:r>
            <a:r>
              <a:rPr lang="en-GB" sz="1800" dirty="0" smtClean="0"/>
              <a:t> </a:t>
            </a:r>
            <a:r>
              <a:rPr lang="en-GB" sz="1800" dirty="0"/>
              <a:t>pointer advances using </a:t>
            </a:r>
            <a:r>
              <a:rPr lang="en-GB" sz="1800" dirty="0" err="1"/>
              <a:t>va_arg</a:t>
            </a:r>
            <a:r>
              <a:rPr lang="en-GB" sz="1800" dirty="0"/>
              <a:t>() macro.</a:t>
            </a:r>
          </a:p>
          <a:p>
            <a:pPr marL="0" lvl="0" indent="0">
              <a:spcBef>
                <a:spcPts val="0"/>
              </a:spcBef>
              <a:buNone/>
            </a:pPr>
            <a:endParaRPr sz="1800" dirty="0"/>
          </a:p>
          <a:p>
            <a:pPr marL="457200" lvl="0" indent="-342900" rtl="0">
              <a:spcBef>
                <a:spcPts val="0"/>
              </a:spcBef>
              <a:buSzPts val="1800"/>
              <a:buChar char="●"/>
            </a:pPr>
            <a:r>
              <a:rPr lang="en-GB" sz="1800" dirty="0" err="1"/>
              <a:t>va_arg</a:t>
            </a:r>
            <a:r>
              <a:rPr lang="en-GB" sz="1800" dirty="0"/>
              <a:t>(</a:t>
            </a:r>
            <a:r>
              <a:rPr lang="en-GB" sz="1800" dirty="0" err="1"/>
              <a:t>ap</a:t>
            </a:r>
            <a:r>
              <a:rPr lang="en-GB" sz="1800" dirty="0"/>
              <a:t>, </a:t>
            </a:r>
            <a:r>
              <a:rPr lang="en-GB" sz="1800" dirty="0" err="1"/>
              <a:t>int</a:t>
            </a:r>
            <a:r>
              <a:rPr lang="en-GB" sz="1800" dirty="0"/>
              <a:t>) : Moves the </a:t>
            </a:r>
            <a:r>
              <a:rPr lang="en-GB" sz="1800" dirty="0" err="1"/>
              <a:t>ap</a:t>
            </a:r>
            <a:r>
              <a:rPr lang="en-GB" sz="1800" dirty="0"/>
              <a:t> pointer (</a:t>
            </a:r>
            <a:r>
              <a:rPr lang="en-GB" sz="1800" dirty="0" err="1"/>
              <a:t>va_list</a:t>
            </a:r>
            <a:r>
              <a:rPr lang="en-GB" sz="1800" dirty="0"/>
              <a:t>) up by 4 bytes.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800" dirty="0"/>
          </a:p>
          <a:p>
            <a:pPr marL="457200" lvl="0" indent="-342900" rtl="0">
              <a:spcBef>
                <a:spcPts val="0"/>
              </a:spcBef>
              <a:buSzPts val="1800"/>
              <a:buChar char="●"/>
            </a:pPr>
            <a:r>
              <a:rPr lang="en-GB" sz="1800" dirty="0"/>
              <a:t>When all the optional arguments are accessed, </a:t>
            </a:r>
            <a:r>
              <a:rPr lang="en-GB" sz="1800" dirty="0" err="1"/>
              <a:t>va_end</a:t>
            </a:r>
            <a:r>
              <a:rPr lang="en-GB" sz="1800" dirty="0"/>
              <a:t>() is called.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How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printf() </a:t>
            </a:r>
            <a:r>
              <a:rPr lang="en-GB" dirty="0" smtClean="0"/>
              <a:t>Access </a:t>
            </a:r>
            <a:r>
              <a:rPr lang="en-GB" dirty="0"/>
              <a:t>O</a:t>
            </a:r>
            <a:r>
              <a:rPr lang="en-GB" dirty="0" smtClean="0"/>
              <a:t>ptional </a:t>
            </a:r>
            <a:r>
              <a:rPr lang="en-GB" dirty="0"/>
              <a:t>A</a:t>
            </a:r>
            <a:r>
              <a:rPr lang="en-GB" dirty="0" smtClean="0"/>
              <a:t>rguments</a:t>
            </a:r>
            <a:endParaRPr lang="en-GB" dirty="0"/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0150" y="1138349"/>
            <a:ext cx="5684413" cy="1463126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x="462148" y="2722099"/>
            <a:ext cx="8449200" cy="195064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 dirty="0"/>
              <a:t>Here,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printf() </a:t>
            </a:r>
            <a:r>
              <a:rPr lang="en-GB" sz="1800" dirty="0"/>
              <a:t>has three optional arguments. Elements starting with “%” are called format specifiers.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rintf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GB" sz="1800" dirty="0"/>
              <a:t>scans the format string and prints out each character until “%” is encountered.</a:t>
            </a:r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rintf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GB" sz="1800" dirty="0"/>
              <a:t>calls </a:t>
            </a:r>
            <a:r>
              <a:rPr lang="en-GB" sz="1800" b="1" dirty="0" err="1"/>
              <a:t>va_arg</a:t>
            </a:r>
            <a:r>
              <a:rPr lang="en-GB" sz="1800" b="1" dirty="0"/>
              <a:t>()</a:t>
            </a:r>
            <a:r>
              <a:rPr lang="en-GB" sz="1800" dirty="0"/>
              <a:t>, which returns the optional argument pointed by</a:t>
            </a:r>
            <a:r>
              <a:rPr lang="en-GB" sz="1800" b="1" dirty="0"/>
              <a:t> </a:t>
            </a:r>
            <a:r>
              <a:rPr lang="en-GB" sz="1800" b="1" dirty="0" err="1"/>
              <a:t>va_list</a:t>
            </a:r>
            <a:r>
              <a:rPr lang="en-GB" sz="1800" dirty="0"/>
              <a:t> and advances it to the next argument.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How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printf() </a:t>
            </a:r>
            <a:r>
              <a:rPr lang="en-GB" dirty="0" smtClean="0"/>
              <a:t>Access </a:t>
            </a:r>
            <a:r>
              <a:rPr lang="en-GB" dirty="0"/>
              <a:t>O</a:t>
            </a:r>
            <a:r>
              <a:rPr lang="en-GB" dirty="0" smtClean="0"/>
              <a:t>ptional </a:t>
            </a:r>
            <a:r>
              <a:rPr lang="en-GB" dirty="0"/>
              <a:t>A</a:t>
            </a:r>
            <a:r>
              <a:rPr lang="en-GB" dirty="0" smtClean="0"/>
              <a:t>rguments</a:t>
            </a:r>
            <a:endParaRPr lang="en-GB" dirty="0"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570475" y="1152475"/>
            <a:ext cx="42618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When printf() is invoked, the arguments are pushed onto the stack in reverse order.</a:t>
            </a: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When it scans and prints the format string, printf() replaces %d with the value from the first optional argument and prints out the value.</a:t>
            </a:r>
          </a:p>
          <a:p>
            <a:pPr marL="457200" lvl="0" indent="-342900">
              <a:spcBef>
                <a:spcPts val="0"/>
              </a:spcBef>
              <a:buClr>
                <a:srgbClr val="000000"/>
              </a:buClr>
              <a:buSzPts val="1800"/>
              <a:buChar char="●"/>
            </a:pPr>
            <a:r>
              <a:rPr lang="en-GB" dirty="0" err="1">
                <a:solidFill>
                  <a:srgbClr val="000000"/>
                </a:solidFill>
              </a:rPr>
              <a:t>v</a:t>
            </a:r>
            <a:r>
              <a:rPr lang="en-GB" dirty="0" err="1" smtClean="0">
                <a:solidFill>
                  <a:srgbClr val="000000"/>
                </a:solidFill>
              </a:rPr>
              <a:t>a_list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is then moved to the position 2.</a:t>
            </a:r>
          </a:p>
        </p:txBody>
      </p:sp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4063350" cy="299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Missing </a:t>
            </a:r>
            <a:r>
              <a:rPr lang="en-GB" dirty="0" smtClean="0"/>
              <a:t>Optional </a:t>
            </a:r>
            <a:r>
              <a:rPr lang="en-GB" dirty="0"/>
              <a:t>A</a:t>
            </a:r>
            <a:r>
              <a:rPr lang="en-GB" dirty="0" smtClean="0"/>
              <a:t>rguments</a:t>
            </a:r>
            <a:endParaRPr lang="en-GB" dirty="0"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2865025"/>
            <a:ext cx="4258800" cy="2057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 dirty="0" err="1">
                <a:solidFill>
                  <a:srgbClr val="000000"/>
                </a:solidFill>
              </a:rPr>
              <a:t>va_arg</a:t>
            </a:r>
            <a:r>
              <a:rPr lang="en-GB" dirty="0">
                <a:solidFill>
                  <a:srgbClr val="000000"/>
                </a:solidFill>
              </a:rPr>
              <a:t>() macro doesn’t understand if it reached the end of </a:t>
            </a:r>
            <a:r>
              <a:rPr lang="en-GB" dirty="0" smtClean="0">
                <a:solidFill>
                  <a:srgbClr val="000000"/>
                </a:solidFill>
              </a:rPr>
              <a:t>the optional argument list.</a:t>
            </a:r>
            <a:endParaRPr lang="en-GB" dirty="0">
              <a:solidFill>
                <a:srgbClr val="000000"/>
              </a:solidFill>
            </a:endParaRPr>
          </a:p>
          <a:p>
            <a:pPr marL="457200" lvl="0" indent="-342900">
              <a:spcBef>
                <a:spcPts val="0"/>
              </a:spcBef>
              <a:buClr>
                <a:srgbClr val="000000"/>
              </a:buClr>
              <a:buSzPts val="1800"/>
              <a:buChar char="●"/>
            </a:pPr>
            <a:r>
              <a:rPr lang="en-GB" dirty="0">
                <a:solidFill>
                  <a:srgbClr val="000000"/>
                </a:solidFill>
              </a:rPr>
              <a:t>It continues fetching data from the stack and advancing </a:t>
            </a:r>
            <a:r>
              <a:rPr lang="en-GB" dirty="0" err="1">
                <a:solidFill>
                  <a:srgbClr val="000000"/>
                </a:solidFill>
              </a:rPr>
              <a:t>va_list</a:t>
            </a:r>
            <a:r>
              <a:rPr lang="en-GB" dirty="0">
                <a:solidFill>
                  <a:srgbClr val="000000"/>
                </a:solidFill>
              </a:rPr>
              <a:t> pointer.</a:t>
            </a:r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4400" y="1213550"/>
            <a:ext cx="4176100" cy="130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42050" y="1166442"/>
            <a:ext cx="4090250" cy="33971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Format String Vulnerability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5213103" y="3058220"/>
            <a:ext cx="3363818" cy="94023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 smtClean="0">
                <a:solidFill>
                  <a:srgbClr val="FF0000"/>
                </a:solidFill>
              </a:rPr>
              <a:t>What </a:t>
            </a:r>
            <a:r>
              <a:rPr lang="en-GB" dirty="0">
                <a:solidFill>
                  <a:srgbClr val="FF0000"/>
                </a:solidFill>
              </a:rPr>
              <a:t>will happen if </a:t>
            </a:r>
            <a:r>
              <a:rPr lang="en-GB" b="1" dirty="0" err="1">
                <a:solidFill>
                  <a:srgbClr val="FF0000"/>
                </a:solidFill>
              </a:rPr>
              <a:t>user_input</a:t>
            </a:r>
            <a:r>
              <a:rPr lang="en-GB" dirty="0">
                <a:solidFill>
                  <a:srgbClr val="FF0000"/>
                </a:solidFill>
              </a:rPr>
              <a:t> contains format specifiers?</a:t>
            </a:r>
          </a:p>
        </p:txBody>
      </p:sp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3724" y="1439723"/>
            <a:ext cx="2582350" cy="359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0019" y="2341806"/>
            <a:ext cx="4108276" cy="508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4957724" y="1682318"/>
            <a:ext cx="3874576" cy="131897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 smtClean="0">
                <a:solidFill>
                  <a:srgbClr val="000000"/>
                </a:solidFill>
              </a:rPr>
              <a:t>In these three examples, user’s input (</a:t>
            </a:r>
            <a:r>
              <a:rPr lang="en-GB" dirty="0" err="1" smtClean="0">
                <a:solidFill>
                  <a:srgbClr val="000000"/>
                </a:solidFill>
              </a:rPr>
              <a:t>user_input</a:t>
            </a:r>
            <a:r>
              <a:rPr lang="en-GB" dirty="0" smtClean="0">
                <a:solidFill>
                  <a:srgbClr val="000000"/>
                </a:solidFill>
              </a:rPr>
              <a:t>) becomes part of a format string.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dirty="0" smtClean="0">
                <a:solidFill>
                  <a:srgbClr val="000000"/>
                </a:solidFill>
              </a:rPr>
              <a:t> </a:t>
            </a: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13" name="Shape 1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0020" y="3275086"/>
            <a:ext cx="4108276" cy="50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1965</Words>
  <Application>Microsoft Office PowerPoint</Application>
  <PresentationFormat>On-screen Show (16:9)</PresentationFormat>
  <Paragraphs>172</Paragraphs>
  <Slides>33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Courier New</vt:lpstr>
      <vt:lpstr>Simple Light</vt:lpstr>
      <vt:lpstr>Format String Vulnerability</vt:lpstr>
      <vt:lpstr>Outline</vt:lpstr>
      <vt:lpstr>Format String</vt:lpstr>
      <vt:lpstr>Access Optional Arguments</vt:lpstr>
      <vt:lpstr>Access Optional Arguments</vt:lpstr>
      <vt:lpstr>How printf() Access Optional Arguments</vt:lpstr>
      <vt:lpstr>How printf() Access Optional Arguments</vt:lpstr>
      <vt:lpstr>Missing Optional Arguments</vt:lpstr>
      <vt:lpstr>Format String Vulnerability</vt:lpstr>
      <vt:lpstr>Vulnerable Code</vt:lpstr>
      <vt:lpstr>Vulnerable Program’s Stack</vt:lpstr>
      <vt:lpstr>What Can We Achieve?</vt:lpstr>
      <vt:lpstr>Attack 1 : Crash Program</vt:lpstr>
      <vt:lpstr>Attack 2 : Print Out Data on the Stack</vt:lpstr>
      <vt:lpstr>Attack 3 : Change Program’s Data in the Memory</vt:lpstr>
      <vt:lpstr>Attack 3 : Change Program’s Data in the Memory</vt:lpstr>
      <vt:lpstr>Attack 3 : Change Program’s Data in the Memory</vt:lpstr>
      <vt:lpstr>Attack 3 : Change Program’s Data in the Memory</vt:lpstr>
      <vt:lpstr>Attack 4 : Change Program’s Data to a Specific Value</vt:lpstr>
      <vt:lpstr>Attack 4 : A Faster Approach</vt:lpstr>
      <vt:lpstr>Attack 4 : A Faster Approach</vt:lpstr>
      <vt:lpstr>Attack 4 : A Faster Approach</vt:lpstr>
      <vt:lpstr>Attack 4 : Faster Approach</vt:lpstr>
      <vt:lpstr>Attack 4 : Faster Approach</vt:lpstr>
      <vt:lpstr>Attack 5 : Inject Malicious Code</vt:lpstr>
      <vt:lpstr>Attack 5 : Inject Malicious Code</vt:lpstr>
      <vt:lpstr>Attack 5 : Inject Malicious Code</vt:lpstr>
      <vt:lpstr>Countermeasures: Developer</vt:lpstr>
      <vt:lpstr>Countermeasures: Compiler</vt:lpstr>
      <vt:lpstr>Countermeasures: Compiler</vt:lpstr>
      <vt:lpstr>Countermeasures: Compiler</vt:lpstr>
      <vt:lpstr>Countermeaseures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 String Vulnerability</dc:title>
  <cp:lastModifiedBy>kevin.w.du@gmail.com</cp:lastModifiedBy>
  <cp:revision>16</cp:revision>
  <dcterms:modified xsi:type="dcterms:W3CDTF">2019-07-13T19:28:04Z</dcterms:modified>
</cp:coreProperties>
</file>