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9" r:id="rId2"/>
    <p:sldId id="265" r:id="rId3"/>
    <p:sldId id="299" r:id="rId4"/>
    <p:sldId id="277" r:id="rId5"/>
    <p:sldId id="300" r:id="rId6"/>
    <p:sldId id="301" r:id="rId7"/>
    <p:sldId id="278" r:id="rId8"/>
    <p:sldId id="266" r:id="rId9"/>
    <p:sldId id="305" r:id="rId10"/>
    <p:sldId id="302" r:id="rId11"/>
    <p:sldId id="303" r:id="rId12"/>
    <p:sldId id="304" r:id="rId13"/>
    <p:sldId id="306" r:id="rId14"/>
    <p:sldId id="282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295" r:id="rId26"/>
    <p:sldId id="318" r:id="rId27"/>
    <p:sldId id="317" r:id="rId28"/>
    <p:sldId id="319" r:id="rId29"/>
    <p:sldId id="296" r:id="rId30"/>
    <p:sldId id="320" r:id="rId31"/>
    <p:sldId id="297" r:id="rId32"/>
    <p:sldId id="321" r:id="rId33"/>
    <p:sldId id="322" r:id="rId34"/>
    <p:sldId id="298" r:id="rId35"/>
    <p:sldId id="323" r:id="rId36"/>
    <p:sldId id="32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86561" autoAdjust="0"/>
  </p:normalViewPr>
  <p:slideViewPr>
    <p:cSldViewPr snapToGrid="0">
      <p:cViewPr varScale="1">
        <p:scale>
          <a:sx n="67" d="100"/>
          <a:sy n="67" d="100"/>
        </p:scale>
        <p:origin x="12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C19D-B05D-4886-AC51-201CAE13C1B6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F06F-1185-4038-BF21-B45636E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Define what environment variables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56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shell variables become environment variables and why?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Fork()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Execve()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Which type of shell variables become the new environment variables?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Shell variables copied from environment variables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User defined shell variables using “export”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 in next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6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Reason behind only LOGNAME and LOGNAME3 being printing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Unset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</a:t>
            </a:r>
            <a:r>
              <a:rPr lang="en-US" dirty="0" err="1"/>
              <a:t>env</a:t>
            </a:r>
            <a:r>
              <a:rPr lang="en-US" dirty="0"/>
              <a:t> is run as a child process is in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6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Overview of each of the parts and what they do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Linker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Library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External program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Application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0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71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Static linking copies code and wastes a lot of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time of a security path, everything will have to patched manually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Hence, dynamic linking is the recommended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5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shared libraries?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loading into memory, loader passes control to dynamic linker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Linker finds implementation of </a:t>
            </a:r>
            <a:r>
              <a:rPr lang="en-US" dirty="0" err="1"/>
              <a:t>printf</a:t>
            </a:r>
            <a:r>
              <a:rPr lang="en-US" dirty="0"/>
              <a:t>() for shared libraries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linking is complete the control is given to main(0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90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51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6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3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2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Ways of accessing environment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envp</a:t>
            </a:r>
            <a:r>
              <a:rPr lang="en-US" dirty="0"/>
              <a:t>[] and environ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Recommended approach is to use environ – reason explained in following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05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5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27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Even though both the programs are identical, we see a difference.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</a:t>
            </a:r>
            <a:r>
              <a:rPr lang="en-US" dirty="0" err="1" smtClean="0"/>
              <a:t>yenv</a:t>
            </a:r>
            <a:r>
              <a:rPr lang="en-US" dirty="0" smtClean="0"/>
              <a:t> </a:t>
            </a:r>
            <a:r>
              <a:rPr lang="en-US" dirty="0"/>
              <a:t>does not even display those two environment variables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LD_PRELOAD defined by us poses no threat.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6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of the capability leaking case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Bob potentially gets access to root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2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attack surface expands for a privileged program when they invoke an external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70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19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16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locale subsystem?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Consists of a set of a set of databases and library functions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Store language and country specific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1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1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Getting environment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argument in execve() system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15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65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a command is executed from shell, a new process will be created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shell sets this new process’s environment variable PWD using shell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Hence, the value can be tampered with by the user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this program were a Set-UID users could exploit it by setting the PWD variable to a arbitrary long string.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Attackers can further exploit the buffer overflow to gain privileges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35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99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the functionality perspective, Set-UID performs better. This is because it does not require a running background process.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the security perspective, Set-UID approach has a much broader attack surface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part (a) of figure in previous slide – how environment variables come from a normal process and cannot be trusted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part (b) of figure in previous slide – how service is started by a privileged parent process, so the environment variables comes from a trusted source. Although attackers can still attack using other attack surfaces, there is no way for them to do it using environment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Android which is built on top of Linux removed the Set-UID and Set-GID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Getting environment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argument in execve() system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6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Adding or deleting environment variables or modifying the value of existing one, there not be enough space in 1 &amp; 2. In this case, the entire environment variable block may change to a different location (usually in the heap)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this change happens, the environ variable should be changed accordingly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program can change their environment variables using </a:t>
            </a:r>
            <a:r>
              <a:rPr lang="en-US" dirty="0" err="1"/>
              <a:t>putenv</a:t>
            </a:r>
            <a:r>
              <a:rPr lang="en-US" dirty="0"/>
              <a:t>(), </a:t>
            </a:r>
            <a:r>
              <a:rPr lang="en-US" dirty="0" err="1"/>
              <a:t>setenv</a:t>
            </a:r>
            <a:r>
              <a:rPr lang="en-US" dirty="0"/>
              <a:t>()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95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6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Explain /</a:t>
            </a:r>
            <a:r>
              <a:rPr lang="en-US" dirty="0" err="1" smtClean="0"/>
              <a:t>proc</a:t>
            </a:r>
            <a:r>
              <a:rPr lang="en-US" dirty="0" smtClean="0"/>
              <a:t>/$$/environ:</a:t>
            </a:r>
            <a:r>
              <a:rPr lang="en-US" baseline="0" dirty="0" smtClean="0"/>
              <a:t>  $$ will be replaced by the shell with the current process’s ID, so /</a:t>
            </a:r>
            <a:r>
              <a:rPr lang="en-US" baseline="0" dirty="0" err="1" smtClean="0"/>
              <a:t>proc</a:t>
            </a:r>
            <a:r>
              <a:rPr lang="en-US" baseline="0" dirty="0" smtClean="0"/>
              <a:t>/$$/environ basically contains the environment variables of the current 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3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9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9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2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2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9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E394-2EAE-41D5-A39F-8D30FFAC87F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789" y="2140526"/>
            <a:ext cx="9144000" cy="2322961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 Variables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Attacks</a:t>
            </a:r>
          </a:p>
        </p:txBody>
      </p:sp>
    </p:spTree>
    <p:extLst>
      <p:ext uri="{BB962C8B-B14F-4D97-AF65-F5344CB8AC3E}">
        <p14:creationId xmlns:p14="http://schemas.microsoft.com/office/powerpoint/2010/main" val="133204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873"/>
            <a:ext cx="10515600" cy="934306"/>
          </a:xfrm>
        </p:spPr>
        <p:txBody>
          <a:bodyPr/>
          <a:lstStyle/>
          <a:p>
            <a:r>
              <a:rPr lang="en-US" dirty="0"/>
              <a:t>Shell Variables &amp; Environment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0D65547-1C8E-4CA4-B891-C691BA5E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191795"/>
            <a:ext cx="10853057" cy="5050972"/>
          </a:xfrm>
        </p:spPr>
        <p:txBody>
          <a:bodyPr/>
          <a:lstStyle/>
          <a:p>
            <a:r>
              <a:rPr lang="en-US" dirty="0"/>
              <a:t>Shell variables and environment variables are different</a:t>
            </a:r>
          </a:p>
          <a:p>
            <a:r>
              <a:rPr lang="en-US" dirty="0"/>
              <a:t>When a shell program starts, it copies the environment variables into its own shell variables. Changes made to the shell variable will not reflect on the environment variables, as shown in example :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9908" y="3039067"/>
            <a:ext cx="11234725" cy="3487503"/>
            <a:chOff x="119075" y="3176227"/>
            <a:chExt cx="11234725" cy="34875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3438701-5C4A-4D9A-B3E2-39771AD8DEF8}"/>
                </a:ext>
              </a:extLst>
            </p:cNvPr>
            <p:cNvSpPr txBox="1"/>
            <p:nvPr/>
          </p:nvSpPr>
          <p:spPr>
            <a:xfrm>
              <a:off x="1292721" y="3306074"/>
              <a:ext cx="2546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dirty="0" smtClean="0"/>
                <a:t>nvironment </a:t>
              </a:r>
              <a:r>
                <a:rPr lang="en-US" sz="2000" dirty="0"/>
                <a:t>variable</a:t>
              </a:r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833" y="3176227"/>
              <a:ext cx="7204967" cy="3394381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3776618" y="3424803"/>
              <a:ext cx="274320" cy="1626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3438701-5C4A-4D9A-B3E2-39771AD8DEF8}"/>
                </a:ext>
              </a:extLst>
            </p:cNvPr>
            <p:cNvSpPr txBox="1"/>
            <p:nvPr/>
          </p:nvSpPr>
          <p:spPr>
            <a:xfrm>
              <a:off x="2137060" y="3798055"/>
              <a:ext cx="1564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Shell</a:t>
              </a:r>
              <a:r>
                <a:rPr lang="en-US" sz="2000" dirty="0" smtClean="0"/>
                <a:t> </a:t>
              </a:r>
              <a:r>
                <a:rPr lang="en-US" sz="2000" dirty="0"/>
                <a:t>variable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759397" y="3928074"/>
              <a:ext cx="274320" cy="1626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759397" y="4690146"/>
              <a:ext cx="274320" cy="1626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759597" y="5179262"/>
              <a:ext cx="274320" cy="1626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3438701-5C4A-4D9A-B3E2-39771AD8DEF8}"/>
                </a:ext>
              </a:extLst>
            </p:cNvPr>
            <p:cNvSpPr txBox="1"/>
            <p:nvPr/>
          </p:nvSpPr>
          <p:spPr>
            <a:xfrm>
              <a:off x="1032886" y="4547753"/>
              <a:ext cx="2806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</a:t>
              </a:r>
              <a:r>
                <a:rPr lang="en-US" sz="2000" dirty="0" smtClean="0"/>
                <a:t>hell</a:t>
              </a:r>
              <a:r>
                <a:rPr lang="en-US" sz="2000" dirty="0" smtClean="0"/>
                <a:t> variable is changed</a:t>
              </a:r>
              <a:endParaRPr lang="en-US" sz="2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3438701-5C4A-4D9A-B3E2-39771AD8DEF8}"/>
                </a:ext>
              </a:extLst>
            </p:cNvPr>
            <p:cNvSpPr txBox="1"/>
            <p:nvPr/>
          </p:nvSpPr>
          <p:spPr>
            <a:xfrm>
              <a:off x="119075" y="5039734"/>
              <a:ext cx="3644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dirty="0" smtClean="0"/>
                <a:t>nvironment variable is the same</a:t>
              </a:r>
              <a:endParaRPr lang="en-US" sz="20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3438701-5C4A-4D9A-B3E2-39771AD8DEF8}"/>
                </a:ext>
              </a:extLst>
            </p:cNvPr>
            <p:cNvSpPr txBox="1"/>
            <p:nvPr/>
          </p:nvSpPr>
          <p:spPr>
            <a:xfrm>
              <a:off x="179380" y="6263620"/>
              <a:ext cx="3602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dirty="0" smtClean="0"/>
                <a:t>nvironment variable is still here</a:t>
              </a:r>
              <a:endParaRPr lang="en-US" sz="2000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3759397" y="5941334"/>
              <a:ext cx="274320" cy="1626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3756723" y="6396766"/>
              <a:ext cx="274320" cy="1626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3438701-5C4A-4D9A-B3E2-39771AD8DEF8}"/>
                </a:ext>
              </a:extLst>
            </p:cNvPr>
            <p:cNvSpPr txBox="1"/>
            <p:nvPr/>
          </p:nvSpPr>
          <p:spPr>
            <a:xfrm>
              <a:off x="1402530" y="5811521"/>
              <a:ext cx="2546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Shell</a:t>
              </a:r>
              <a:r>
                <a:rPr lang="en-US" sz="2000" dirty="0" smtClean="0"/>
                <a:t> variable is gone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182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934306"/>
          </a:xfrm>
        </p:spPr>
        <p:txBody>
          <a:bodyPr/>
          <a:lstStyle/>
          <a:p>
            <a:r>
              <a:rPr lang="en-US" dirty="0"/>
              <a:t>Shell Variables &amp; Environment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0D65547-1C8E-4CA4-B891-C691BA5E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155" y="1631288"/>
            <a:ext cx="3636645" cy="4562746"/>
          </a:xfrm>
        </p:spPr>
        <p:txBody>
          <a:bodyPr>
            <a:normAutofit/>
          </a:bodyPr>
          <a:lstStyle/>
          <a:p>
            <a:r>
              <a:rPr lang="en-US" sz="2300" dirty="0" smtClean="0"/>
              <a:t>This figure shows how shell </a:t>
            </a:r>
            <a:r>
              <a:rPr lang="en-US" sz="2300" dirty="0"/>
              <a:t>variables affect </a:t>
            </a:r>
            <a:r>
              <a:rPr lang="en-US" sz="2300" dirty="0" smtClean="0"/>
              <a:t>the environment </a:t>
            </a:r>
            <a:r>
              <a:rPr lang="en-US" sz="2300" dirty="0"/>
              <a:t>variables of child </a:t>
            </a:r>
            <a:r>
              <a:rPr lang="en-US" sz="2300" dirty="0" smtClean="0"/>
              <a:t>processes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 smtClean="0"/>
              <a:t>It also shows how the parent shell’s environment variables becomes the child process’s environment variables (via shell variables)</a:t>
            </a: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407206-11C9-4521-917B-14768D974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41" t="17302" r="33730" b="17777"/>
          <a:stretch/>
        </p:blipFill>
        <p:spPr>
          <a:xfrm>
            <a:off x="951956" y="1186544"/>
            <a:ext cx="6378484" cy="54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4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934306"/>
          </a:xfrm>
        </p:spPr>
        <p:txBody>
          <a:bodyPr/>
          <a:lstStyle/>
          <a:p>
            <a:r>
              <a:rPr lang="en-US" dirty="0"/>
              <a:t>Shell Variables &amp; Environment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0D65547-1C8E-4CA4-B891-C691BA5E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93" y="1442854"/>
            <a:ext cx="10853057" cy="725382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we type </a:t>
            </a:r>
            <a:r>
              <a:rPr lang="en-US" dirty="0" err="1"/>
              <a:t>env</a:t>
            </a:r>
            <a:r>
              <a:rPr lang="en-US" dirty="0"/>
              <a:t> in shell prompt, shell will create a child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D7150C-6780-44EE-8980-F4AADCCB0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2" t="43492" r="29266" b="32222"/>
          <a:stretch/>
        </p:blipFill>
        <p:spPr>
          <a:xfrm>
            <a:off x="4868636" y="2826573"/>
            <a:ext cx="7179127" cy="2659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DC2B44-EC2F-4B2D-8999-444A431A134C}"/>
              </a:ext>
            </a:extLst>
          </p:cNvPr>
          <p:cNvSpPr txBox="1"/>
          <p:nvPr/>
        </p:nvSpPr>
        <p:spPr>
          <a:xfrm>
            <a:off x="1018198" y="3000386"/>
            <a:ext cx="353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Print out environment variable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470282" y="3119451"/>
            <a:ext cx="297180" cy="205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893" y="4046220"/>
            <a:ext cx="3533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Only LOGNAME and LOGNAME3 get into the child process, but not LOGNAME2. Why?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4090915" y="4276406"/>
            <a:ext cx="569324" cy="27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 Surface on 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4373880" cy="4741702"/>
          </a:xfrm>
        </p:spPr>
        <p:txBody>
          <a:bodyPr/>
          <a:lstStyle/>
          <a:p>
            <a:r>
              <a:rPr lang="en-US" dirty="0"/>
              <a:t>Hidden usage of environment variables is </a:t>
            </a:r>
            <a:r>
              <a:rPr lang="en-US" dirty="0" smtClean="0"/>
              <a:t>dangerous.</a:t>
            </a:r>
            <a:endParaRPr lang="en-US" dirty="0"/>
          </a:p>
          <a:p>
            <a:r>
              <a:rPr lang="en-US" dirty="0"/>
              <a:t>Since users can set environment variables, they become part of the attack surface on Set-UID </a:t>
            </a:r>
            <a:r>
              <a:rPr lang="en-US" dirty="0" smtClean="0"/>
              <a:t>programs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86A809-7ECB-4463-A2D8-D0B78D298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96" t="34286" r="25893" b="25873"/>
          <a:stretch/>
        </p:blipFill>
        <p:spPr>
          <a:xfrm>
            <a:off x="5212080" y="1643382"/>
            <a:ext cx="6272776" cy="43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2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r>
              <a:rPr lang="en-US" dirty="0"/>
              <a:t>Linking finds the external library code referenced in the program</a:t>
            </a:r>
          </a:p>
          <a:p>
            <a:r>
              <a:rPr lang="en-US" dirty="0"/>
              <a:t>Linking can be done during runtime or compile time:</a:t>
            </a:r>
          </a:p>
          <a:p>
            <a:pPr lvl="1"/>
            <a:r>
              <a:rPr lang="en-US" dirty="0"/>
              <a:t>Dynamic Linking – uses environment variables, which becomes part of the attack surface</a:t>
            </a:r>
          </a:p>
          <a:p>
            <a:pPr lvl="1"/>
            <a:r>
              <a:rPr lang="en-US" dirty="0"/>
              <a:t>Static Linking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use the following example to differentiate static and dynamic linking: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87B355-7A5A-4367-A62E-CEC92B7C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64" t="23810" r="18055" b="66547"/>
          <a:stretch/>
        </p:blipFill>
        <p:spPr>
          <a:xfrm>
            <a:off x="1132115" y="4767943"/>
            <a:ext cx="727096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E4DF15-2DA2-4B84-A2E7-0815049D5C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64" t="66825" r="31151" b="25873"/>
          <a:stretch/>
        </p:blipFill>
        <p:spPr>
          <a:xfrm>
            <a:off x="1132115" y="5606143"/>
            <a:ext cx="7270960" cy="6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7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</a:t>
            </a:r>
            <a:r>
              <a:rPr lang="en-US" dirty="0" smtClean="0"/>
              <a:t>Linker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Static </a:t>
            </a:r>
            <a:r>
              <a:rPr lang="en-US" b="1" dirty="0" smtClean="0"/>
              <a:t>Linking</a:t>
            </a:r>
            <a:endParaRPr lang="en-US" dirty="0"/>
          </a:p>
          <a:p>
            <a:r>
              <a:rPr lang="en-US" dirty="0"/>
              <a:t>The linker combines the program’s code and the library code containing the </a:t>
            </a:r>
            <a:r>
              <a:rPr lang="en-US" dirty="0" err="1"/>
              <a:t>printf</a:t>
            </a:r>
            <a:r>
              <a:rPr lang="en-US" dirty="0"/>
              <a:t>() function</a:t>
            </a:r>
          </a:p>
          <a:p>
            <a:r>
              <a:rPr lang="en-US" dirty="0"/>
              <a:t>We can notice that the size of a static compiled program is 100 times larger than a dynamic program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029700-8C32-4C40-B6A0-DC0346CE7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5" t="40317" r="31052" b="45556"/>
          <a:stretch/>
        </p:blipFill>
        <p:spPr>
          <a:xfrm>
            <a:off x="838200" y="3884020"/>
            <a:ext cx="10659449" cy="18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3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Dynamic </a:t>
            </a:r>
            <a:r>
              <a:rPr lang="en-US" b="1" dirty="0" smtClean="0"/>
              <a:t>Linking</a:t>
            </a:r>
            <a:endParaRPr lang="en-US" b="1" dirty="0"/>
          </a:p>
          <a:p>
            <a:r>
              <a:rPr lang="en-US" dirty="0"/>
              <a:t>The linking is done during runtime</a:t>
            </a:r>
          </a:p>
          <a:p>
            <a:pPr lvl="1"/>
            <a:r>
              <a:rPr lang="en-US" dirty="0"/>
              <a:t>Shared libraries </a:t>
            </a:r>
            <a:r>
              <a:rPr lang="en-US" dirty="0" smtClean="0"/>
              <a:t>(DLL </a:t>
            </a:r>
            <a:r>
              <a:rPr lang="en-US" dirty="0"/>
              <a:t>in windows)</a:t>
            </a:r>
          </a:p>
          <a:p>
            <a:r>
              <a:rPr lang="en-US" dirty="0"/>
              <a:t>Before a program compiled with dynamic linking is run, its executable is loaded into the memory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D8F604-D413-4D15-9476-F411866C8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33453" r="17460" b="36666"/>
          <a:stretch/>
        </p:blipFill>
        <p:spPr>
          <a:xfrm>
            <a:off x="992456" y="3587961"/>
            <a:ext cx="8540164" cy="29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3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377"/>
            <a:ext cx="10515600" cy="1527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Dynamic </a:t>
            </a:r>
            <a:r>
              <a:rPr lang="en-US" b="1" dirty="0" smtClean="0"/>
              <a:t>Linking:</a:t>
            </a:r>
            <a:endParaRPr lang="en-US" b="1" dirty="0"/>
          </a:p>
          <a:p>
            <a:r>
              <a:rPr lang="en-US" dirty="0"/>
              <a:t>We can use “</a:t>
            </a:r>
            <a:r>
              <a:rPr lang="en-US" dirty="0" err="1"/>
              <a:t>ldd</a:t>
            </a:r>
            <a:r>
              <a:rPr lang="en-US" dirty="0"/>
              <a:t>” command to see what shared libraries a program depends on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74672"/>
            <a:ext cx="9178158" cy="18814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50454" y="3305537"/>
            <a:ext cx="208236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for system calls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500288"/>
            <a:ext cx="465582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/>
              <a:t>libc</a:t>
            </a:r>
            <a:r>
              <a:rPr lang="en-US" sz="2400" dirty="0"/>
              <a:t> library </a:t>
            </a:r>
            <a:r>
              <a:rPr lang="en-US" sz="2400" dirty="0" smtClean="0"/>
              <a:t>(contains </a:t>
            </a:r>
            <a:r>
              <a:rPr lang="en-US" sz="2400" dirty="0"/>
              <a:t>functions like </a:t>
            </a:r>
            <a:r>
              <a:rPr lang="en-US" sz="2400" dirty="0" err="1"/>
              <a:t>printf</a:t>
            </a:r>
            <a:r>
              <a:rPr lang="en-US" sz="2400" dirty="0"/>
              <a:t>() and sleep</a:t>
            </a:r>
            <a:r>
              <a:rPr lang="en-US" sz="2400" dirty="0" smtClean="0"/>
              <a:t>())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85801" y="5500288"/>
            <a:ext cx="524637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dynamic linker </a:t>
            </a:r>
            <a:r>
              <a:rPr lang="en-US" sz="2400" dirty="0" smtClean="0"/>
              <a:t>itself is in a shared library. It is invoked before the main function gets invoked.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7013006" y="4989021"/>
            <a:ext cx="752276" cy="195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2600874" y="5137456"/>
            <a:ext cx="468909" cy="181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9647307">
            <a:off x="5304324" y="3642994"/>
            <a:ext cx="854702" cy="238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7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</a:t>
            </a:r>
            <a:r>
              <a:rPr lang="en-US" dirty="0" smtClean="0"/>
              <a:t>Linker: the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Dynamic </a:t>
            </a:r>
            <a:r>
              <a:rPr lang="en-US" dirty="0"/>
              <a:t>linking saves memory</a:t>
            </a:r>
          </a:p>
          <a:p>
            <a:pPr>
              <a:spcAft>
                <a:spcPts val="1200"/>
              </a:spcAft>
            </a:pPr>
            <a:r>
              <a:rPr lang="en-US" dirty="0"/>
              <a:t>This means that a part of the program’s code is undecided during the compilation time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</a:t>
            </a:r>
            <a:r>
              <a:rPr lang="en-US" dirty="0"/>
              <a:t>the user can influence the missing code, they can compromise the integrity of the program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7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</a:t>
            </a:r>
            <a:r>
              <a:rPr lang="en-US" dirty="0" smtClean="0"/>
              <a:t>Linker: Case Study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 marL="171450" indent="-171450">
              <a:spcAft>
                <a:spcPts val="1200"/>
              </a:spcAft>
            </a:pPr>
            <a:r>
              <a:rPr lang="en-US" dirty="0" smtClean="0"/>
              <a:t>LD_PRELOAD </a:t>
            </a:r>
            <a:r>
              <a:rPr lang="en-US" dirty="0"/>
              <a:t>contains a list of shared libraries which will be searched first by the linker</a:t>
            </a:r>
          </a:p>
          <a:p>
            <a:pPr marL="171450" indent="-171450">
              <a:spcAft>
                <a:spcPts val="1200"/>
              </a:spcAft>
            </a:pPr>
            <a:r>
              <a:rPr lang="en-US" dirty="0"/>
              <a:t>If not all functions are found, the linker will search among several lists of folder including the one specified by LD_LIBRARY_PATH</a:t>
            </a:r>
          </a:p>
          <a:p>
            <a:pPr marL="171450" indent="-171450">
              <a:spcAft>
                <a:spcPts val="1200"/>
              </a:spcAft>
            </a:pPr>
            <a:r>
              <a:rPr lang="en-US" dirty="0"/>
              <a:t>Both </a:t>
            </a:r>
            <a:r>
              <a:rPr lang="en-US" dirty="0" smtClean="0"/>
              <a:t>variables </a:t>
            </a:r>
            <a:r>
              <a:rPr lang="en-US" dirty="0"/>
              <a:t>can be set by users, so it gives them an opportunity to control the outcome of the linking process</a:t>
            </a:r>
          </a:p>
          <a:p>
            <a:pPr marL="171450" indent="-171450">
              <a:spcAft>
                <a:spcPts val="1200"/>
              </a:spcAft>
            </a:pPr>
            <a:r>
              <a:rPr lang="en-US" dirty="0"/>
              <a:t>If that program were a Set-UID program, it may lead to security </a:t>
            </a:r>
            <a:r>
              <a:rPr lang="en-US" dirty="0" smtClean="0"/>
              <a:t>breaches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237162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set of dynamic named values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Part of the operating environment in which a process runs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Affect the way that a running process will behave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Introduced in Unix and also adopted by Microsoft Windows	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Example: PATH variable</a:t>
            </a:r>
          </a:p>
          <a:p>
            <a:pPr lvl="2">
              <a:spcAft>
                <a:spcPts val="600"/>
              </a:spcAft>
            </a:pPr>
            <a:r>
              <a:rPr lang="en-US" sz="2400" dirty="0"/>
              <a:t>When a program is executed the shell process will use the environment </a:t>
            </a:r>
            <a:r>
              <a:rPr lang="en-US" sz="2400" dirty="0" smtClean="0"/>
              <a:t>variable </a:t>
            </a:r>
            <a:r>
              <a:rPr lang="en-US" sz="2400" dirty="0"/>
              <a:t>to find where the program is, if the full path is not </a:t>
            </a:r>
            <a:r>
              <a:rPr lang="en-US" sz="2400" dirty="0" smtClean="0"/>
              <a:t>provided.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66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</a:t>
            </a:r>
            <a:r>
              <a:rPr lang="en-US" dirty="0" smtClean="0"/>
              <a:t>Linker: Case Study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Example </a:t>
            </a:r>
            <a:r>
              <a:rPr lang="en-US" sz="2400" b="1" dirty="0"/>
              <a:t>1 – Normal </a:t>
            </a:r>
            <a:r>
              <a:rPr lang="en-US" sz="2400" b="1" dirty="0" smtClean="0"/>
              <a:t>Programs:</a:t>
            </a:r>
            <a:endParaRPr lang="en-US" sz="2400" b="1" dirty="0"/>
          </a:p>
          <a:p>
            <a:r>
              <a:rPr lang="en-US" sz="2400" dirty="0"/>
              <a:t>Program calls sleep function which is dynamically linked: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Now we implement our own sleep() function: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77661" y="2294194"/>
            <a:ext cx="3841866" cy="1847456"/>
            <a:chOff x="1132112" y="2815097"/>
            <a:chExt cx="3841866" cy="18474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138189F-B9BD-4BFD-978B-24022EDAB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65" t="19683" r="64980" b="78095"/>
            <a:stretch/>
          </p:blipFill>
          <p:spPr>
            <a:xfrm>
              <a:off x="1132112" y="2815097"/>
              <a:ext cx="3841866" cy="2939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2DF90F7-7E69-4D7D-B6EA-7BB6E5067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861" t="35714" r="51984" b="52540"/>
            <a:stretch/>
          </p:blipFill>
          <p:spPr>
            <a:xfrm>
              <a:off x="1132112" y="3109012"/>
              <a:ext cx="3841866" cy="155354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D0B762-4B76-4DB6-829B-695CC5ECA3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62" t="42223" r="41667" b="50793"/>
          <a:stretch/>
        </p:blipFill>
        <p:spPr>
          <a:xfrm>
            <a:off x="5890927" y="2628512"/>
            <a:ext cx="6026348" cy="92069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B80B162-55C1-428B-A2FC-D2076FC06F5D}"/>
              </a:ext>
            </a:extLst>
          </p:cNvPr>
          <p:cNvCxnSpPr/>
          <p:nvPr/>
        </p:nvCxnSpPr>
        <p:spPr>
          <a:xfrm>
            <a:off x="4936127" y="3156857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45CE38-6D96-41F8-A010-753C1ECD29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762" t="43461" r="17858" b="41272"/>
          <a:stretch/>
        </p:blipFill>
        <p:spPr>
          <a:xfrm>
            <a:off x="1086391" y="4990374"/>
            <a:ext cx="8872017" cy="16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0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</a:t>
            </a:r>
            <a:r>
              <a:rPr lang="en-US" dirty="0" smtClean="0"/>
              <a:t>Linker: Case Study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Example </a:t>
            </a:r>
            <a:r>
              <a:rPr lang="en-US" sz="2400" b="1" dirty="0"/>
              <a:t>1 – Normal Programs ( continued ):</a:t>
            </a:r>
          </a:p>
          <a:p>
            <a:r>
              <a:rPr lang="en-US" sz="2400" dirty="0"/>
              <a:t>We need to compile the above code, create a shared library and add the shared library to the LD_PRELOAD environment variable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91F554-868B-428C-A6A1-ED8E81D6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64" t="41905" r="30953" b="24127"/>
          <a:stretch/>
        </p:blipFill>
        <p:spPr>
          <a:xfrm>
            <a:off x="1165860" y="2695302"/>
            <a:ext cx="8763000" cy="35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77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</a:t>
            </a:r>
            <a:r>
              <a:rPr lang="en-US" dirty="0" smtClean="0"/>
              <a:t>Linker: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541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Example </a:t>
            </a:r>
            <a:r>
              <a:rPr lang="en-US" sz="2400" b="1" dirty="0"/>
              <a:t>2 – </a:t>
            </a:r>
            <a:r>
              <a:rPr lang="en-US" sz="2400" b="1" dirty="0" smtClean="0"/>
              <a:t>Set-UID </a:t>
            </a:r>
            <a:r>
              <a:rPr lang="en-US" sz="2400" b="1" dirty="0"/>
              <a:t>Programs:</a:t>
            </a:r>
          </a:p>
          <a:p>
            <a:r>
              <a:rPr lang="en-US" sz="2400" dirty="0" smtClean="0"/>
              <a:t>If t</a:t>
            </a:r>
            <a:r>
              <a:rPr lang="en-US" sz="2400" dirty="0" smtClean="0"/>
              <a:t>he </a:t>
            </a:r>
            <a:r>
              <a:rPr lang="en-US" sz="2400" dirty="0"/>
              <a:t>technique in example 1 works for Set-UID program, it can be very dangerous. Lets convert the above program into Set-UID 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Our sleep() function was not invoked. </a:t>
            </a:r>
            <a:endParaRPr lang="en-US" sz="2400" dirty="0" smtClean="0"/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is due to a countermeasure implemented by the dynamic linker. It ignores the LD_PRELOAD and LD_LIBRARY_PATH environment variables when the EUID and RUID differ. </a:t>
            </a:r>
          </a:p>
          <a:p>
            <a:r>
              <a:rPr lang="en-US" sz="2400" dirty="0"/>
              <a:t>Lets verify this countermeasure with an example in the next slide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DA503F-646C-47C1-B282-2D8A27F10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66" t="51111" r="31052" b="31429"/>
          <a:stretch/>
        </p:blipFill>
        <p:spPr>
          <a:xfrm>
            <a:off x="1089660" y="2536915"/>
            <a:ext cx="8305800" cy="17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9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541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Let’s verify the countermeasure</a:t>
            </a:r>
          </a:p>
          <a:p>
            <a:r>
              <a:rPr lang="en-US" sz="2400" dirty="0" smtClean="0"/>
              <a:t>Make </a:t>
            </a:r>
            <a:r>
              <a:rPr lang="en-US" sz="2400" dirty="0"/>
              <a:t>a copy of 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2400" dirty="0"/>
              <a:t> program and make it a Set-UID program 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Export LD_LIBRARY_PATH and LD_PRELOAD and run both the programs: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BC3B30-72ED-448F-BC2B-E950FDC68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6" t="24444" r="30952" b="63334"/>
          <a:stretch/>
        </p:blipFill>
        <p:spPr>
          <a:xfrm>
            <a:off x="1075212" y="2236900"/>
            <a:ext cx="8328561" cy="1219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75410" y="4165965"/>
            <a:ext cx="10778629" cy="2172271"/>
            <a:chOff x="675410" y="4165965"/>
            <a:chExt cx="10778629" cy="21722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374188D-D7F9-4119-AC0C-11310C0F1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865" t="40318" r="30853" b="37778"/>
            <a:stretch/>
          </p:blipFill>
          <p:spPr>
            <a:xfrm>
              <a:off x="3158489" y="4165965"/>
              <a:ext cx="8295550" cy="2172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3CC7C60-1BC8-4878-B111-63E72290587B}"/>
                </a:ext>
              </a:extLst>
            </p:cNvPr>
            <p:cNvSpPr txBox="1"/>
            <p:nvPr/>
          </p:nvSpPr>
          <p:spPr>
            <a:xfrm>
              <a:off x="675410" y="4643859"/>
              <a:ext cx="1902576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/>
                <a:t>Run the o</a:t>
              </a:r>
              <a:r>
                <a:rPr lang="en-US" sz="2000" dirty="0" smtClean="0"/>
                <a:t>riginal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env</a:t>
              </a:r>
              <a:r>
                <a:rPr lang="en-US" sz="2000" dirty="0"/>
                <a:t> program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B28010-6DBD-41EA-831F-04028E66A523}"/>
                </a:ext>
              </a:extLst>
            </p:cNvPr>
            <p:cNvSpPr txBox="1"/>
            <p:nvPr/>
          </p:nvSpPr>
          <p:spPr>
            <a:xfrm>
              <a:off x="675410" y="5630350"/>
              <a:ext cx="1902576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/>
                <a:t>Run o</a:t>
              </a:r>
              <a:r>
                <a:rPr lang="en-US" sz="2000" dirty="0" smtClean="0"/>
                <a:t>ur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env</a:t>
              </a:r>
              <a:r>
                <a:rPr lang="en-US" sz="2000" dirty="0"/>
                <a:t> program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2638322" y="4896651"/>
              <a:ext cx="459831" cy="3028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627480" y="5832853"/>
              <a:ext cx="459831" cy="3028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281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</a:t>
            </a:r>
            <a:r>
              <a:rPr lang="en-US" dirty="0" smtClean="0"/>
              <a:t>Linker: Case Study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541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Case </a:t>
            </a:r>
            <a:r>
              <a:rPr lang="en-US" sz="2400" b="1" dirty="0" smtClean="0"/>
              <a:t>study:  </a:t>
            </a:r>
            <a:r>
              <a:rPr lang="en-US" sz="2400" b="1" dirty="0"/>
              <a:t>OS X Dynamic Linker </a:t>
            </a:r>
          </a:p>
          <a:p>
            <a:r>
              <a:rPr lang="en-US" sz="2400" dirty="0"/>
              <a:t>As discussed in Chapter 1 </a:t>
            </a:r>
            <a:r>
              <a:rPr lang="en-US" sz="2400" dirty="0" smtClean="0"/>
              <a:t>(in </a:t>
            </a:r>
            <a:r>
              <a:rPr lang="en-US" sz="2400" dirty="0"/>
              <a:t>capability leaking ), apple OS X 10.10 introduced a new environment variable without analyzing its security implications perfectly.</a:t>
            </a:r>
          </a:p>
          <a:p>
            <a:r>
              <a:rPr lang="en-US" sz="2400" dirty="0"/>
              <a:t>DYLD_PRINT_TO_FILE</a:t>
            </a:r>
          </a:p>
          <a:p>
            <a:pPr lvl="1"/>
            <a:r>
              <a:rPr lang="en-US" sz="2000" dirty="0"/>
              <a:t>Ability for users to supply filename for </a:t>
            </a:r>
            <a:r>
              <a:rPr lang="en-US" sz="2000" dirty="0" err="1"/>
              <a:t>dyld</a:t>
            </a:r>
            <a:endParaRPr lang="en-US" sz="2000" dirty="0"/>
          </a:p>
          <a:p>
            <a:pPr lvl="1"/>
            <a:r>
              <a:rPr lang="en-US" sz="2000" dirty="0"/>
              <a:t>If it is a Set-UID program, users can write to a protected file</a:t>
            </a:r>
          </a:p>
          <a:p>
            <a:pPr lvl="1"/>
            <a:r>
              <a:rPr lang="en-US" sz="2000" dirty="0"/>
              <a:t>Capability leak – file descriptor not closed</a:t>
            </a:r>
            <a:endParaRPr lang="en-US" sz="2400" dirty="0"/>
          </a:p>
          <a:p>
            <a:r>
              <a:rPr lang="en-US" sz="2400" dirty="0"/>
              <a:t>Exploit example:</a:t>
            </a:r>
          </a:p>
          <a:p>
            <a:pPr lvl="1"/>
            <a:r>
              <a:rPr lang="en-US" sz="2000" dirty="0"/>
              <a:t>Set DYLD_PRINT_TO_FILE to 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sudoers</a:t>
            </a:r>
            <a:endParaRPr lang="en-US" sz="2000" dirty="0"/>
          </a:p>
          <a:p>
            <a:pPr lvl="1"/>
            <a:r>
              <a:rPr lang="en-US" sz="2000" dirty="0"/>
              <a:t>Switch to Bob’s account</a:t>
            </a:r>
          </a:p>
          <a:p>
            <a:pPr lvl="1"/>
            <a:r>
              <a:rPr lang="en-US" sz="2000" dirty="0"/>
              <a:t>The echo command writes to 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sudoers</a:t>
            </a:r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AEEA6B-2C48-4686-817E-B6F5A7FEF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5" t="56984" r="47619" b="33651"/>
          <a:stretch/>
        </p:blipFill>
        <p:spPr>
          <a:xfrm>
            <a:off x="1371599" y="5464629"/>
            <a:ext cx="7739743" cy="12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4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External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0"/>
            <a:ext cx="10515600" cy="5038275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n </a:t>
            </a:r>
            <a:r>
              <a:rPr lang="en-US" sz="2400" dirty="0"/>
              <a:t>application may invoke an external program.</a:t>
            </a:r>
          </a:p>
          <a:p>
            <a:r>
              <a:rPr lang="en-US" sz="2400" dirty="0"/>
              <a:t>The application itself may not use environment variables, but the invoked external program might.</a:t>
            </a:r>
          </a:p>
          <a:p>
            <a:r>
              <a:rPr lang="en-US" sz="2400" dirty="0"/>
              <a:t>Typical ways of invoking external programs: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xec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/>
              <a:t>family of function which 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>
                <a:cs typeface="Courier New" panose="02070309020205020404" pitchFamily="49" charset="0"/>
              </a:rPr>
              <a:t>: runs the program directly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ystem()</a:t>
            </a:r>
            <a:endParaRPr lang="en-US" dirty="0"/>
          </a:p>
          <a:p>
            <a:pPr lvl="2"/>
            <a:r>
              <a:rPr lang="en-US" sz="2400" dirty="0"/>
              <a:t>The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system()</a:t>
            </a:r>
            <a:r>
              <a:rPr lang="en-US" sz="2400" dirty="0" smtClean="0">
                <a:cs typeface="Courier New" panose="02070309020205020404" pitchFamily="49" charset="0"/>
              </a:rPr>
              <a:t> </a:t>
            </a:r>
            <a:r>
              <a:rPr lang="en-US" sz="2400" dirty="0"/>
              <a:t>function calls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xecl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 smtClean="0"/>
              <a:t>eventually calls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 smtClean="0">
                <a:cs typeface="Courier New" panose="02070309020205020404" pitchFamily="49" charset="0"/>
              </a:rPr>
              <a:t>to run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400" dirty="0" smtClean="0">
                <a:cs typeface="Courier New" panose="02070309020205020404" pitchFamily="49" charset="0"/>
              </a:rPr>
              <a:t>The shell program then runs the program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Attack surfaces differ for these two approaches 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have discussed attack surfaces for such shell programs in Chapter 1. Here we will focus on the Environment variables aspect.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83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External </a:t>
            </a:r>
            <a:r>
              <a:rPr lang="en-US" dirty="0" smtClean="0"/>
              <a:t>Program: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686" y="1163117"/>
            <a:ext cx="10515600" cy="50382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Shell </a:t>
            </a:r>
            <a:r>
              <a:rPr lang="en-US" sz="2400" dirty="0"/>
              <a:t>programs behavior is affected by many environment variables, the most common of which is the PATH variable.</a:t>
            </a:r>
          </a:p>
          <a:p>
            <a:r>
              <a:rPr lang="en-US" sz="2400" dirty="0"/>
              <a:t>When a shell program runs a command and </a:t>
            </a:r>
            <a:r>
              <a:rPr lang="en-US" sz="2400" dirty="0" smtClean="0"/>
              <a:t>the absolute </a:t>
            </a:r>
            <a:r>
              <a:rPr lang="en-US" sz="2400" dirty="0"/>
              <a:t>path is not provided, it uses the PATH variable to locate the command.</a:t>
            </a:r>
          </a:p>
          <a:p>
            <a:r>
              <a:rPr lang="en-US" sz="2400" dirty="0"/>
              <a:t>Consider the following 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We will force the above program to execute the following program 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23438" y="3294617"/>
            <a:ext cx="4381427" cy="1350320"/>
            <a:chOff x="1216774" y="3294617"/>
            <a:chExt cx="4381427" cy="1350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0ABADE8-4862-4E06-8802-53A673F0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67" t="22699" r="53770" b="65079"/>
            <a:stretch/>
          </p:blipFill>
          <p:spPr>
            <a:xfrm>
              <a:off x="1216774" y="3294617"/>
              <a:ext cx="4381427" cy="11321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831D84F-270A-4907-B6C0-2E82D0532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763" t="59206" r="40673" b="38431"/>
            <a:stretch/>
          </p:blipFill>
          <p:spPr>
            <a:xfrm>
              <a:off x="1229976" y="4426732"/>
              <a:ext cx="4368225" cy="218205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652079-E05D-4AB8-A8F7-274F6E1B1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63" t="55298" r="36706" b="32063"/>
          <a:stretch/>
        </p:blipFill>
        <p:spPr>
          <a:xfrm>
            <a:off x="1115513" y="5333551"/>
            <a:ext cx="4745515" cy="111458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5E69671-E3E2-4CF9-952B-719929F57E59}"/>
              </a:ext>
            </a:extLst>
          </p:cNvPr>
          <p:cNvCxnSpPr>
            <a:cxnSpLocks/>
          </p:cNvCxnSpPr>
          <p:nvPr/>
        </p:nvCxnSpPr>
        <p:spPr>
          <a:xfrm flipH="1">
            <a:off x="3638207" y="4270875"/>
            <a:ext cx="28540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D74D6C-8C7F-4BA7-9704-5BB4D63ADCAE}"/>
              </a:ext>
            </a:extLst>
          </p:cNvPr>
          <p:cNvSpPr txBox="1"/>
          <p:nvPr/>
        </p:nvSpPr>
        <p:spPr>
          <a:xfrm>
            <a:off x="6520972" y="3682254"/>
            <a:ext cx="3560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Full path not provided. We can use this to manipulate the path variable</a:t>
            </a:r>
          </a:p>
        </p:txBody>
      </p:sp>
    </p:spTree>
    <p:extLst>
      <p:ext uri="{BB962C8B-B14F-4D97-AF65-F5344CB8AC3E}">
        <p14:creationId xmlns:p14="http://schemas.microsoft.com/office/powerpoint/2010/main" val="2828037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External </a:t>
            </a:r>
            <a:r>
              <a:rPr lang="en-US" dirty="0" smtClean="0"/>
              <a:t>Program: Case Study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18828" y="1667483"/>
            <a:ext cx="8519582" cy="4711587"/>
            <a:chOff x="955888" y="1598903"/>
            <a:chExt cx="8519582" cy="471158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C7154BD-E082-4B61-AEA5-901368839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663" t="33492" r="17956" b="20158"/>
            <a:stretch/>
          </p:blipFill>
          <p:spPr>
            <a:xfrm>
              <a:off x="955888" y="1598903"/>
              <a:ext cx="8519582" cy="471158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476638" y="2106750"/>
              <a:ext cx="2404472" cy="10156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We will first run the first program without doing the attack</a:t>
              </a:r>
              <a:endParaRPr lang="en-US" sz="2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76638" y="3869776"/>
              <a:ext cx="2404472" cy="10156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We </a:t>
              </a:r>
              <a:r>
                <a:rPr lang="en-US" sz="2000" dirty="0" smtClean="0"/>
                <a:t>now change the PATH environment variable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6598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External </a:t>
            </a:r>
            <a:r>
              <a:rPr lang="en-US" dirty="0" smtClean="0"/>
              <a:t>Program: Attack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157"/>
            <a:ext cx="10515600" cy="5038275"/>
          </a:xfrm>
        </p:spPr>
        <p:txBody>
          <a:bodyPr>
            <a:normAutofit/>
          </a:bodyPr>
          <a:lstStyle/>
          <a:p>
            <a:r>
              <a:rPr lang="en-US" dirty="0" smtClean="0"/>
              <a:t>Compared </a:t>
            </a:r>
            <a:r>
              <a:rPr lang="en-US" dirty="0"/>
              <a:t>to system(), execve()’s attack surface is smaller</a:t>
            </a:r>
          </a:p>
          <a:p>
            <a:r>
              <a:rPr lang="en-US" dirty="0"/>
              <a:t>e</a:t>
            </a:r>
            <a:r>
              <a:rPr lang="en-US" dirty="0" smtClean="0"/>
              <a:t>xecve</a:t>
            </a:r>
            <a:r>
              <a:rPr lang="en-US" dirty="0"/>
              <a:t>() does not invoke shell, and thus is not affected by environment variables</a:t>
            </a:r>
          </a:p>
          <a:p>
            <a:r>
              <a:rPr lang="en-US" dirty="0"/>
              <a:t>When invoking external programs in privileged </a:t>
            </a:r>
            <a:r>
              <a:rPr lang="en-US" dirty="0" smtClean="0"/>
              <a:t>programs, </a:t>
            </a:r>
            <a:r>
              <a:rPr lang="en-US" dirty="0"/>
              <a:t>we should use execve()</a:t>
            </a:r>
          </a:p>
          <a:p>
            <a:r>
              <a:rPr lang="en-US" dirty="0"/>
              <a:t>Refer to Chapter 1 for more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79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70" y="172228"/>
            <a:ext cx="10515600" cy="1020978"/>
          </a:xfrm>
        </p:spPr>
        <p:txBody>
          <a:bodyPr/>
          <a:lstStyle/>
          <a:p>
            <a:r>
              <a:rPr lang="en-US" dirty="0"/>
              <a:t>Attacks via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70" y="1193206"/>
            <a:ext cx="10515600" cy="4741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Programs often use functions from external libraries. If these functions use environment variables, they add to the attack surface</a:t>
            </a:r>
          </a:p>
          <a:p>
            <a:pPr marL="0" indent="0">
              <a:buNone/>
            </a:pPr>
            <a:r>
              <a:rPr lang="en-US" dirty="0"/>
              <a:t>Case Study – Locale in UNIX</a:t>
            </a:r>
          </a:p>
          <a:p>
            <a:r>
              <a:rPr lang="en-US" dirty="0"/>
              <a:t>Every time a message needs to be printed out, the program uses the provided library functions for the translated message</a:t>
            </a:r>
          </a:p>
          <a:p>
            <a:r>
              <a:rPr lang="en-US" dirty="0"/>
              <a:t>Unix uses the </a:t>
            </a:r>
            <a:r>
              <a:rPr lang="en-US" dirty="0" err="1"/>
              <a:t>gettext</a:t>
            </a:r>
            <a:r>
              <a:rPr lang="en-US" dirty="0"/>
              <a:t>() and </a:t>
            </a:r>
            <a:r>
              <a:rPr lang="en-US" dirty="0" err="1"/>
              <a:t>catopen</a:t>
            </a:r>
            <a:r>
              <a:rPr lang="en-US" dirty="0"/>
              <a:t>() in the </a:t>
            </a:r>
            <a:r>
              <a:rPr lang="en-US" dirty="0" err="1"/>
              <a:t>libc</a:t>
            </a:r>
            <a:r>
              <a:rPr lang="en-US" dirty="0"/>
              <a:t> library</a:t>
            </a:r>
          </a:p>
          <a:p>
            <a:r>
              <a:rPr lang="en-US" dirty="0"/>
              <a:t>The following code shows how a program can use locale subsystem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4F518E-466F-42CE-8EA0-2D8C81E49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45" t="26482" r="18056" b="54074"/>
          <a:stretch/>
        </p:blipFill>
        <p:spPr>
          <a:xfrm>
            <a:off x="1018539" y="4588192"/>
            <a:ext cx="8129239" cy="18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0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2" y="0"/>
            <a:ext cx="10515600" cy="1325563"/>
          </a:xfrm>
        </p:spPr>
        <p:txBody>
          <a:bodyPr/>
          <a:lstStyle/>
          <a:p>
            <a:r>
              <a:rPr lang="en-US" dirty="0"/>
              <a:t>How to </a:t>
            </a:r>
            <a:r>
              <a:rPr lang="en-US" dirty="0" smtClean="0"/>
              <a:t>Access </a:t>
            </a:r>
            <a:r>
              <a:rPr lang="en-US" dirty="0"/>
              <a:t>Environment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BB0F8C-F4F6-49D6-BA31-0B763FE2A4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2" t="22539" r="33234" b="58254"/>
          <a:stretch/>
        </p:blipFill>
        <p:spPr>
          <a:xfrm>
            <a:off x="764101" y="1506575"/>
            <a:ext cx="6504207" cy="2109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746CB5-72BF-4DC7-B867-C8EAD7BD7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2" t="45873" r="34524" b="30000"/>
          <a:stretch/>
        </p:blipFill>
        <p:spPr>
          <a:xfrm>
            <a:off x="5117120" y="3797531"/>
            <a:ext cx="6504207" cy="2746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8584" y="2099882"/>
            <a:ext cx="3130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the main function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7385538" y="2157046"/>
            <a:ext cx="515816" cy="317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5076" y="4638638"/>
            <a:ext cx="3254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reliable way:</a:t>
            </a:r>
          </a:p>
          <a:p>
            <a:r>
              <a:rPr lang="en-US" sz="2400" dirty="0" smtClean="0"/>
              <a:t>Using the global variable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4302369" y="4958862"/>
            <a:ext cx="63304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63662" y="2099882"/>
            <a:ext cx="1547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45570" y="4602480"/>
            <a:ext cx="947810" cy="24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36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/>
          </a:bodyPr>
          <a:lstStyle/>
          <a:p>
            <a:r>
              <a:rPr lang="en-US" dirty="0"/>
              <a:t>This subsystem relies on the following environment variables : LANG, LANGUAGE, NLSPATH, LOCPATH, LC_ALL, LC_MESSAGES</a:t>
            </a:r>
          </a:p>
          <a:p>
            <a:r>
              <a:rPr lang="en-US" dirty="0"/>
              <a:t>These variables can be set by users, so the translated message can be controlled by users.</a:t>
            </a:r>
          </a:p>
          <a:p>
            <a:r>
              <a:rPr lang="en-US" dirty="0"/>
              <a:t>Attacker can use format string vulnerability to format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function – More information in chapter 6</a:t>
            </a:r>
          </a:p>
          <a:p>
            <a:r>
              <a:rPr lang="en-US" b="1" dirty="0"/>
              <a:t>Countermeasure:</a:t>
            </a:r>
          </a:p>
          <a:p>
            <a:pPr lvl="1"/>
            <a:r>
              <a:rPr lang="en-US" dirty="0"/>
              <a:t>This lies with the library author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Conectiva</a:t>
            </a:r>
            <a:r>
              <a:rPr lang="en-US" dirty="0"/>
              <a:t> Linux using the Glibc 2.1.1 library explicitly checks and ignored the NSLPATH environment variable if </a:t>
            </a:r>
            <a:r>
              <a:rPr lang="en-US" dirty="0" err="1"/>
              <a:t>catopen</a:t>
            </a:r>
            <a:r>
              <a:rPr lang="en-US" dirty="0"/>
              <a:t>() and </a:t>
            </a:r>
            <a:r>
              <a:rPr lang="en-US" dirty="0" err="1"/>
              <a:t>catgets</a:t>
            </a:r>
            <a:r>
              <a:rPr lang="en-US" dirty="0"/>
              <a:t>() functions are called from a Set-UID program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59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Application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310" y="1899032"/>
            <a:ext cx="3261360" cy="3245720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dirty="0"/>
              <a:t>Programs may directly use environment variables. If these are privileged programs, it may result  in untrusted inputs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80669" y="1638679"/>
            <a:ext cx="7328891" cy="4419221"/>
            <a:chOff x="637819" y="1479711"/>
            <a:chExt cx="6275783" cy="31099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32248DB-A3FE-4239-B86D-F41D386B2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771" t="15185" r="21354" b="53333"/>
            <a:stretch/>
          </p:blipFill>
          <p:spPr>
            <a:xfrm>
              <a:off x="637819" y="1479711"/>
              <a:ext cx="6275782" cy="23708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98BD936-B9AE-412A-B778-747DBCB0B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208" t="70000" r="32917" b="20185"/>
            <a:stretch/>
          </p:blipFill>
          <p:spPr>
            <a:xfrm>
              <a:off x="637819" y="3850562"/>
              <a:ext cx="6275783" cy="739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3108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" y="204922"/>
            <a:ext cx="10515600" cy="1020978"/>
          </a:xfrm>
        </p:spPr>
        <p:txBody>
          <a:bodyPr/>
          <a:lstStyle/>
          <a:p>
            <a:r>
              <a:rPr lang="en-US" dirty="0"/>
              <a:t>Attacks via Application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1360"/>
            <a:ext cx="5059680" cy="474170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The program uses getenv() to know its current directory from the PWD environment variable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program then copies this into an array “</a:t>
            </a:r>
            <a:r>
              <a:rPr lang="en-US" sz="2400" dirty="0" err="1"/>
              <a:t>arr</a:t>
            </a:r>
            <a:r>
              <a:rPr lang="en-US" sz="2400" dirty="0"/>
              <a:t>”, but forgets to check the length of the input. This results in a potential buffer overflow.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Value of PWD comes from the shell program, so every time we change our folder the shell program updates its shell </a:t>
            </a:r>
            <a:r>
              <a:rPr lang="en-US" sz="2400" dirty="0" smtClean="0"/>
              <a:t>variable.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We </a:t>
            </a:r>
            <a:r>
              <a:rPr lang="en-US" sz="2400" dirty="0"/>
              <a:t>can change the shell </a:t>
            </a:r>
            <a:r>
              <a:rPr lang="en-US" sz="2400" dirty="0" smtClean="0"/>
              <a:t>variable ourselves.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1DD699-9662-4D34-A4E1-5EFC2A556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09" t="41296" r="52083" b="22038"/>
          <a:stretch/>
        </p:blipFill>
        <p:spPr>
          <a:xfrm>
            <a:off x="5810249" y="1578421"/>
            <a:ext cx="5557223" cy="41365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656A0122-26BB-4EB7-87DA-C1D2B8ECADFA}"/>
              </a:ext>
            </a:extLst>
          </p:cNvPr>
          <p:cNvCxnSpPr>
            <a:cxnSpLocks/>
          </p:cNvCxnSpPr>
          <p:nvPr/>
        </p:nvCxnSpPr>
        <p:spPr>
          <a:xfrm flipH="1">
            <a:off x="7340721" y="3964939"/>
            <a:ext cx="7839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CA37C70-DC8C-4D60-87CA-195CB63C55CA}"/>
              </a:ext>
            </a:extLst>
          </p:cNvPr>
          <p:cNvCxnSpPr>
            <a:cxnSpLocks/>
          </p:cNvCxnSpPr>
          <p:nvPr/>
        </p:nvCxnSpPr>
        <p:spPr>
          <a:xfrm flipH="1">
            <a:off x="7402487" y="5288279"/>
            <a:ext cx="7839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AD79E1-7AC3-4C1D-9BE1-774BE9D1E07C}"/>
              </a:ext>
            </a:extLst>
          </p:cNvPr>
          <p:cNvSpPr txBox="1"/>
          <p:nvPr/>
        </p:nvSpPr>
        <p:spPr>
          <a:xfrm>
            <a:off x="8186419" y="3335530"/>
            <a:ext cx="23350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Current directory with unmodified shell variable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3F2C3C-CD01-4CCE-9445-DAA8988B7F18}"/>
              </a:ext>
            </a:extLst>
          </p:cNvPr>
          <p:cNvSpPr txBox="1"/>
          <p:nvPr/>
        </p:nvSpPr>
        <p:spPr>
          <a:xfrm>
            <a:off x="8186419" y="4663555"/>
            <a:ext cx="22856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Current directory with modified shell variable</a:t>
            </a:r>
          </a:p>
        </p:txBody>
      </p:sp>
    </p:spTree>
    <p:extLst>
      <p:ext uri="{BB962C8B-B14F-4D97-AF65-F5344CB8AC3E}">
        <p14:creationId xmlns:p14="http://schemas.microsoft.com/office/powerpoint/2010/main" val="436478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232"/>
            <a:ext cx="10515600" cy="1020978"/>
          </a:xfrm>
        </p:spPr>
        <p:txBody>
          <a:bodyPr>
            <a:normAutofit fontScale="90000"/>
          </a:bodyPr>
          <a:lstStyle/>
          <a:p>
            <a:r>
              <a:rPr lang="en-US" dirty="0"/>
              <a:t>Attacks via Application Code - 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100"/>
            <a:ext cx="10515600" cy="474170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When environment variables are used by privileged Set-UID programs, they must be sanitized </a:t>
            </a:r>
            <a:r>
              <a:rPr lang="en-US" dirty="0" smtClean="0"/>
              <a:t>properly.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Developers may choose to use a secure version of getenv(), such as </a:t>
            </a:r>
            <a:r>
              <a:rPr lang="en-US" dirty="0" err="1"/>
              <a:t>secure_getenv</a:t>
            </a:r>
            <a:r>
              <a:rPr lang="en-US" dirty="0" smtClean="0"/>
              <a:t>().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g</a:t>
            </a:r>
            <a:r>
              <a:rPr lang="en-US" dirty="0" smtClean="0"/>
              <a:t>etenv</a:t>
            </a:r>
            <a:r>
              <a:rPr lang="en-US" dirty="0"/>
              <a:t>() works by searching the environment variable list and returning a pointer to the string found, when used to retrieve a environment variable.</a:t>
            </a:r>
          </a:p>
          <a:p>
            <a:pPr lvl="1">
              <a:spcAft>
                <a:spcPts val="600"/>
              </a:spcAft>
            </a:pPr>
            <a:r>
              <a:rPr lang="en-US" dirty="0" err="1"/>
              <a:t>s</a:t>
            </a:r>
            <a:r>
              <a:rPr lang="en-US" dirty="0" err="1" smtClean="0"/>
              <a:t>ecure_getenv</a:t>
            </a:r>
            <a:r>
              <a:rPr lang="en-US" dirty="0"/>
              <a:t>() works the exact same way, except it returns NULL when “secure execution” is </a:t>
            </a:r>
            <a:r>
              <a:rPr lang="en-US" dirty="0" smtClean="0"/>
              <a:t>required.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Secure </a:t>
            </a:r>
            <a:r>
              <a:rPr lang="en-US" dirty="0"/>
              <a:t>execution is defined by conditions like when the  process’s user/group EUID and RUID don’t match</a:t>
            </a:r>
          </a:p>
        </p:txBody>
      </p:sp>
    </p:spTree>
    <p:extLst>
      <p:ext uri="{BB962C8B-B14F-4D97-AF65-F5344CB8AC3E}">
        <p14:creationId xmlns:p14="http://schemas.microsoft.com/office/powerpoint/2010/main" val="1849731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351"/>
            <a:ext cx="10515600" cy="1020978"/>
          </a:xfrm>
        </p:spPr>
        <p:txBody>
          <a:bodyPr/>
          <a:lstStyle/>
          <a:p>
            <a:r>
              <a:rPr lang="en-US" dirty="0"/>
              <a:t>Set-UID Approach VS Service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99AA7F-42FA-4179-A491-8B0DDFF4EB69}"/>
              </a:ext>
            </a:extLst>
          </p:cNvPr>
          <p:cNvSpPr txBox="1"/>
          <p:nvPr/>
        </p:nvSpPr>
        <p:spPr>
          <a:xfrm>
            <a:off x="838199" y="1457980"/>
            <a:ext cx="29066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Normal-User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CC2FF7-9EBA-451B-B153-4B549697C254}"/>
              </a:ext>
            </a:extLst>
          </p:cNvPr>
          <p:cNvSpPr txBox="1"/>
          <p:nvPr/>
        </p:nvSpPr>
        <p:spPr>
          <a:xfrm>
            <a:off x="400050" y="4367980"/>
            <a:ext cx="415207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Privileged Process</a:t>
            </a:r>
          </a:p>
          <a:p>
            <a:pPr algn="ctr"/>
            <a:r>
              <a:rPr lang="en-US" sz="2400" dirty="0"/>
              <a:t>(Conduct privileged operations</a:t>
            </a:r>
          </a:p>
          <a:p>
            <a:pPr algn="ctr"/>
            <a:r>
              <a:rPr lang="en-US" sz="2400" dirty="0"/>
              <a:t> for users)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21B80C2-F4B2-4972-9F6B-C166D5884B0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291521" y="1919645"/>
            <a:ext cx="0" cy="24720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BE34F7-B951-46AE-B5CF-399F19238F82}"/>
              </a:ext>
            </a:extLst>
          </p:cNvPr>
          <p:cNvSpPr txBox="1"/>
          <p:nvPr/>
        </p:nvSpPr>
        <p:spPr>
          <a:xfrm>
            <a:off x="5981700" y="1457980"/>
            <a:ext cx="29066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Privileged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1998EA-B800-44DA-BB57-17092EE86FBD}"/>
              </a:ext>
            </a:extLst>
          </p:cNvPr>
          <p:cNvSpPr txBox="1"/>
          <p:nvPr/>
        </p:nvSpPr>
        <p:spPr>
          <a:xfrm>
            <a:off x="5382730" y="4367980"/>
            <a:ext cx="408387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Privileged Process</a:t>
            </a:r>
          </a:p>
          <a:p>
            <a:pPr algn="ctr"/>
            <a:r>
              <a:rPr lang="en-US" sz="2400" dirty="0"/>
              <a:t>(Conduct privileged operations</a:t>
            </a:r>
          </a:p>
          <a:p>
            <a:pPr algn="ctr"/>
            <a:r>
              <a:rPr lang="en-US" sz="2400" dirty="0"/>
              <a:t> for users)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0028076-0EFD-40C3-8A6F-0C4211A8A590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7424669" y="1919645"/>
            <a:ext cx="10353" cy="24483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0F2834-C6D9-4F41-B71A-9023AD591D97}"/>
              </a:ext>
            </a:extLst>
          </p:cNvPr>
          <p:cNvSpPr txBox="1"/>
          <p:nvPr/>
        </p:nvSpPr>
        <p:spPr>
          <a:xfrm>
            <a:off x="10137636" y="4530025"/>
            <a:ext cx="18161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Normal User Process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BF9EABC-2C4D-4481-92E5-54F19CF4A601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9466608" y="4945524"/>
            <a:ext cx="671028" cy="69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5DBC68-6120-4926-9FEE-2CBAB7FD93DC}"/>
              </a:ext>
            </a:extLst>
          </p:cNvPr>
          <p:cNvSpPr txBox="1"/>
          <p:nvPr/>
        </p:nvSpPr>
        <p:spPr>
          <a:xfrm>
            <a:off x="2451099" y="2820607"/>
            <a:ext cx="1804789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Environment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Variables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F4D9894-7A21-488E-80AD-EEF5E0C6F32F}"/>
              </a:ext>
            </a:extLst>
          </p:cNvPr>
          <p:cNvSpPr txBox="1"/>
          <p:nvPr/>
        </p:nvSpPr>
        <p:spPr>
          <a:xfrm>
            <a:off x="7594596" y="2817133"/>
            <a:ext cx="1789434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Environment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Variables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172889F-4AA7-4B67-8BD5-B62F351F0279}"/>
              </a:ext>
            </a:extLst>
          </p:cNvPr>
          <p:cNvSpPr txBox="1"/>
          <p:nvPr/>
        </p:nvSpPr>
        <p:spPr>
          <a:xfrm>
            <a:off x="1022766" y="5821451"/>
            <a:ext cx="29066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(a) Set-UID Approach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E34D419-6028-4763-A2E8-7277FFC00891}"/>
              </a:ext>
            </a:extLst>
          </p:cNvPr>
          <p:cNvSpPr txBox="1"/>
          <p:nvPr/>
        </p:nvSpPr>
        <p:spPr>
          <a:xfrm>
            <a:off x="6319296" y="5831837"/>
            <a:ext cx="29066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(b) Service Approach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9819C0-8985-48B3-8F84-18D5F5112121}"/>
              </a:ext>
            </a:extLst>
          </p:cNvPr>
          <p:cNvSpPr txBox="1"/>
          <p:nvPr/>
        </p:nvSpPr>
        <p:spPr>
          <a:xfrm>
            <a:off x="9145407" y="3741117"/>
            <a:ext cx="151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Request for service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C5BB35A-D6D9-412E-92C0-35CD7BF59C97}"/>
              </a:ext>
            </a:extLst>
          </p:cNvPr>
          <p:cNvCxnSpPr/>
          <p:nvPr/>
        </p:nvCxnSpPr>
        <p:spPr>
          <a:xfrm>
            <a:off x="4711700" y="1273216"/>
            <a:ext cx="0" cy="4213184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49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2"/>
            <a:ext cx="10515600" cy="1020978"/>
          </a:xfrm>
        </p:spPr>
        <p:txBody>
          <a:bodyPr>
            <a:normAutofit/>
          </a:bodyPr>
          <a:lstStyle/>
          <a:p>
            <a:r>
              <a:rPr lang="en-US" dirty="0"/>
              <a:t>Set-UID Approach VS Service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190" y="1133240"/>
            <a:ext cx="10515600" cy="5198980"/>
          </a:xfrm>
        </p:spPr>
        <p:txBody>
          <a:bodyPr>
            <a:noAutofit/>
          </a:bodyPr>
          <a:lstStyle/>
          <a:p>
            <a:r>
              <a:rPr lang="en-US" sz="2400" dirty="0"/>
              <a:t>Most operating systems follow two approaches to allow normal users to perform privileged operations</a:t>
            </a:r>
          </a:p>
          <a:p>
            <a:pPr lvl="1"/>
            <a:r>
              <a:rPr lang="en-US" sz="2000" dirty="0"/>
              <a:t>Set-UID </a:t>
            </a:r>
            <a:r>
              <a:rPr lang="en-US" sz="2000" dirty="0" smtClean="0"/>
              <a:t>approach: </a:t>
            </a:r>
            <a:r>
              <a:rPr lang="en-US" sz="2000" dirty="0"/>
              <a:t>Normal users have to run a special program to gain root privileges temporarily</a:t>
            </a:r>
          </a:p>
          <a:p>
            <a:pPr lvl="1"/>
            <a:r>
              <a:rPr lang="en-US" sz="2000" dirty="0"/>
              <a:t>Service approach: Normal users have to have to request a privileged service to perform the actions for them. Figure in the earlier slide depicts these two approaches</a:t>
            </a:r>
          </a:p>
          <a:p>
            <a:r>
              <a:rPr lang="en-US" sz="2400" dirty="0"/>
              <a:t>Set-UID has a much broader attack surface, which is caused by environment </a:t>
            </a:r>
            <a:r>
              <a:rPr lang="en-US" sz="2400" dirty="0" smtClean="0"/>
              <a:t>variables</a:t>
            </a:r>
          </a:p>
          <a:p>
            <a:pPr lvl="1"/>
            <a:r>
              <a:rPr lang="en-US" sz="2000" dirty="0" smtClean="0"/>
              <a:t>Environment </a:t>
            </a:r>
            <a:r>
              <a:rPr lang="en-US" sz="2000" dirty="0"/>
              <a:t>variables cannot be trusted in Set-UID approach</a:t>
            </a:r>
          </a:p>
          <a:p>
            <a:pPr lvl="1"/>
            <a:r>
              <a:rPr lang="en-US" sz="2000" dirty="0"/>
              <a:t>Environment variables can be trusted in Service approach</a:t>
            </a:r>
          </a:p>
          <a:p>
            <a:r>
              <a:rPr lang="en-US" sz="2400" dirty="0"/>
              <a:t>Although, the other attack surfaces still apply to Service approach (Discussed in Chapter 1), it is considered safer than Set-UID approach</a:t>
            </a:r>
          </a:p>
          <a:p>
            <a:r>
              <a:rPr lang="en-US" sz="2400" dirty="0"/>
              <a:t>Due to this reason, the Android operating system completely removed the Set-UID and Set-GID mechanism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73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environment variables</a:t>
            </a:r>
          </a:p>
          <a:p>
            <a:r>
              <a:rPr lang="en-US" dirty="0" smtClean="0"/>
              <a:t>How they get passed from one process to its children</a:t>
            </a:r>
          </a:p>
          <a:p>
            <a:r>
              <a:rPr lang="en-US" dirty="0" smtClean="0"/>
              <a:t>How environment variables affect the behaviors of programs</a:t>
            </a:r>
          </a:p>
          <a:p>
            <a:r>
              <a:rPr lang="en-US" dirty="0" smtClean="0"/>
              <a:t>Risks introduced by environment variables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Attack surface comparison between Set-UID and service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1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365125"/>
            <a:ext cx="10948555" cy="1325563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Does </a:t>
            </a:r>
            <a:r>
              <a:rPr lang="en-US" dirty="0"/>
              <a:t>a process get Environment Variables?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690688"/>
            <a:ext cx="10687050" cy="4486275"/>
          </a:xfrm>
        </p:spPr>
        <p:txBody>
          <a:bodyPr/>
          <a:lstStyle/>
          <a:p>
            <a:r>
              <a:rPr lang="en-US" dirty="0"/>
              <a:t>Process can get environment variables one of two ways: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If a new process is created using fork() system call, the child process will inherits its parent process’s environment </a:t>
            </a:r>
            <a:r>
              <a:rPr lang="en-US" dirty="0" smtClean="0"/>
              <a:t>variables.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If a process runs a new program in itself, it typically uses execve() system call. In this scenario, the memory space is overwritten and all old environment variables are lost. </a:t>
            </a:r>
            <a:r>
              <a:rPr lang="en-US" dirty="0"/>
              <a:t>e</a:t>
            </a:r>
            <a:r>
              <a:rPr lang="en-US" dirty="0" smtClean="0"/>
              <a:t>xecve</a:t>
            </a:r>
            <a:r>
              <a:rPr lang="en-US" dirty="0"/>
              <a:t>() can be invoked in a special manner to pass environment variables from one process to </a:t>
            </a:r>
            <a:r>
              <a:rPr lang="en-US" dirty="0" smtClean="0"/>
              <a:t>another.</a:t>
            </a:r>
            <a:endParaRPr lang="en-US" dirty="0"/>
          </a:p>
          <a:p>
            <a:r>
              <a:rPr lang="en-US" dirty="0"/>
              <a:t>Passing environment variables </a:t>
            </a:r>
            <a:r>
              <a:rPr lang="en-US" dirty="0" smtClean="0"/>
              <a:t>when invoking</a:t>
            </a:r>
            <a:r>
              <a:rPr lang="en-US" dirty="0" smtClean="0"/>
              <a:t> </a:t>
            </a:r>
            <a:r>
              <a:rPr lang="en-US" dirty="0"/>
              <a:t>execve()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F80DDD-5CDA-42D6-8FCD-FE1FF789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8" t="28572" r="28373" b="66508"/>
          <a:stretch/>
        </p:blipFill>
        <p:spPr>
          <a:xfrm>
            <a:off x="994996" y="5282082"/>
            <a:ext cx="9289204" cy="69056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282462" y="5972646"/>
            <a:ext cx="29190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1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xecve</a:t>
            </a:r>
            <a:r>
              <a:rPr lang="en-US" dirty="0"/>
              <a:t>() and 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69" y="1350086"/>
            <a:ext cx="3515245" cy="50707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The program </a:t>
            </a:r>
            <a:r>
              <a:rPr lang="en-US" sz="2400" dirty="0"/>
              <a:t>executes a new program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2400" dirty="0"/>
              <a:t>, which prints out </a:t>
            </a:r>
            <a:r>
              <a:rPr lang="en-US" sz="2400" dirty="0" smtClean="0"/>
              <a:t>the environment </a:t>
            </a:r>
            <a:r>
              <a:rPr lang="en-US" sz="2400" dirty="0"/>
              <a:t>variables of the current </a:t>
            </a:r>
            <a:r>
              <a:rPr lang="en-US" sz="2400" dirty="0" smtClean="0"/>
              <a:t>process.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We construct a new variable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newenv</a:t>
            </a:r>
            <a:r>
              <a:rPr lang="en-US" sz="2400" dirty="0"/>
              <a:t>, and use it as </a:t>
            </a:r>
            <a:r>
              <a:rPr lang="en-US" sz="2400" dirty="0" smtClean="0"/>
              <a:t>the 3rd argument.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284686" y="1401218"/>
            <a:ext cx="7232400" cy="5108666"/>
            <a:chOff x="4284686" y="1401218"/>
            <a:chExt cx="7232400" cy="5108666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686" y="1401218"/>
              <a:ext cx="7232400" cy="510866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764530" y="4515553"/>
              <a:ext cx="502920" cy="2286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79770" y="4996112"/>
              <a:ext cx="684020" cy="19310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64530" y="5401877"/>
              <a:ext cx="813559" cy="22168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19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xecve</a:t>
            </a:r>
            <a:r>
              <a:rPr lang="en-US" dirty="0"/>
              <a:t>() and Environment variables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23" y="1817256"/>
            <a:ext cx="6514787" cy="394346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3348990" y="3406140"/>
            <a:ext cx="571500" cy="227457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8897" y="3943260"/>
            <a:ext cx="208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Obtained from the parent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431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85"/>
            <a:ext cx="10515600" cy="1325563"/>
          </a:xfrm>
        </p:spPr>
        <p:txBody>
          <a:bodyPr/>
          <a:lstStyle/>
          <a:p>
            <a:r>
              <a:rPr lang="en-US" dirty="0"/>
              <a:t>Memory Location for Environment Variables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8A00E1-1E85-4B68-985C-3BB7FC62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62002"/>
            <a:ext cx="5734050" cy="502357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nvp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environ</a:t>
            </a:r>
            <a:r>
              <a:rPr lang="en-US" dirty="0" smtClean="0"/>
              <a:t> points to the same place initially.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nvp</a:t>
            </a:r>
            <a:r>
              <a:rPr lang="en-US" dirty="0" smtClean="0"/>
              <a:t> is only accessible inside the main function, while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environ</a:t>
            </a:r>
            <a:r>
              <a:rPr lang="en-US" dirty="0" smtClean="0"/>
              <a:t> is a global variable.</a:t>
            </a:r>
          </a:p>
          <a:p>
            <a:r>
              <a:rPr lang="en-US" dirty="0" smtClean="0"/>
              <a:t>When changes are made to the environment variables (e.g., new ones are added), the location for storing the env</a:t>
            </a:r>
            <a:r>
              <a:rPr lang="en-US" dirty="0" smtClean="0"/>
              <a:t>ironment variables may be moved to the heap, so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environ</a:t>
            </a:r>
            <a:r>
              <a:rPr lang="en-US" dirty="0" smtClean="0"/>
              <a:t> will change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envp</a:t>
            </a:r>
            <a:r>
              <a:rPr lang="en-US" dirty="0" smtClean="0"/>
              <a:t> does not change)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6EBA2E-A4BF-4ED8-9466-12721C0C9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0" t="17936" r="23936" b="15397"/>
          <a:stretch/>
        </p:blipFill>
        <p:spPr>
          <a:xfrm>
            <a:off x="6686550" y="1247638"/>
            <a:ext cx="4855535" cy="50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934306"/>
          </a:xfrm>
        </p:spPr>
        <p:txBody>
          <a:bodyPr/>
          <a:lstStyle/>
          <a:p>
            <a:r>
              <a:rPr lang="en-US" dirty="0"/>
              <a:t>Shell Variables &amp; Environment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0D65547-1C8E-4CA4-B891-C691BA5E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360714"/>
            <a:ext cx="10853057" cy="5225142"/>
          </a:xfrm>
        </p:spPr>
        <p:txBody>
          <a:bodyPr/>
          <a:lstStyle/>
          <a:p>
            <a:r>
              <a:rPr lang="en-US" dirty="0"/>
              <a:t>People often mistake shell variables and environment variables to be the </a:t>
            </a:r>
            <a:r>
              <a:rPr lang="en-US" dirty="0" smtClean="0"/>
              <a:t>same.</a:t>
            </a:r>
            <a:endParaRPr lang="en-US" dirty="0"/>
          </a:p>
          <a:p>
            <a:r>
              <a:rPr lang="en-US" dirty="0"/>
              <a:t>Shell Variables:</a:t>
            </a:r>
          </a:p>
          <a:p>
            <a:pPr lvl="1"/>
            <a:r>
              <a:rPr lang="en-US" dirty="0"/>
              <a:t>Internal variables used by </a:t>
            </a:r>
            <a:r>
              <a:rPr lang="en-US" dirty="0" smtClean="0"/>
              <a:t>shell.</a:t>
            </a:r>
            <a:endParaRPr lang="en-US" dirty="0"/>
          </a:p>
          <a:p>
            <a:pPr lvl="1"/>
            <a:r>
              <a:rPr lang="en-US" dirty="0"/>
              <a:t>Shell provides </a:t>
            </a:r>
            <a:r>
              <a:rPr lang="en-US" dirty="0" smtClean="0"/>
              <a:t>built-in </a:t>
            </a:r>
            <a:r>
              <a:rPr lang="en-US" dirty="0"/>
              <a:t>commands to allow users to create, assign and delete </a:t>
            </a:r>
            <a:r>
              <a:rPr lang="en-US" dirty="0" smtClean="0"/>
              <a:t>shell variables.</a:t>
            </a:r>
            <a:endParaRPr lang="en-US" dirty="0"/>
          </a:p>
          <a:p>
            <a:pPr lvl="1"/>
            <a:r>
              <a:rPr lang="en-US" dirty="0"/>
              <a:t>In the </a:t>
            </a:r>
            <a:r>
              <a:rPr lang="en-US" dirty="0" smtClean="0"/>
              <a:t>example,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create a shell variable called </a:t>
            </a:r>
            <a:r>
              <a:rPr lang="en-US" dirty="0" smtClean="0"/>
              <a:t>FOO.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03AA5B-EF1F-444D-A490-0622EEB9E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5" t="35873" r="61806" b="47736"/>
          <a:stretch/>
        </p:blipFill>
        <p:spPr>
          <a:xfrm>
            <a:off x="1237163" y="4318740"/>
            <a:ext cx="4157798" cy="199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" y="252238"/>
            <a:ext cx="10515600" cy="934306"/>
          </a:xfrm>
        </p:spPr>
        <p:txBody>
          <a:bodyPr/>
          <a:lstStyle/>
          <a:p>
            <a:r>
              <a:rPr lang="en-US" dirty="0" smtClean="0"/>
              <a:t>Side Note on The </a:t>
            </a:r>
            <a:r>
              <a:rPr lang="en-US" dirty="0"/>
              <a:t>/proc File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0D65547-1C8E-4CA4-B891-C691BA5E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415144"/>
            <a:ext cx="10853057" cy="50509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/proc is a virtual file system in </a:t>
            </a:r>
            <a:r>
              <a:rPr lang="en-US" dirty="0" err="1" smtClean="0"/>
              <a:t>linux</a:t>
            </a:r>
            <a:r>
              <a:rPr lang="en-US" dirty="0" smtClean="0"/>
              <a:t>. It</a:t>
            </a:r>
            <a:r>
              <a:rPr lang="en-US" dirty="0" smtClean="0"/>
              <a:t> </a:t>
            </a:r>
            <a:r>
              <a:rPr lang="en-US" dirty="0"/>
              <a:t>contains a directory for each process, using the process ID as the name of the </a:t>
            </a:r>
            <a:r>
              <a:rPr lang="en-US" dirty="0" smtClean="0"/>
              <a:t>directory</a:t>
            </a:r>
            <a:endParaRPr lang="en-US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Each process directory has a virtual file called environ, which contains the environment of the </a:t>
            </a:r>
            <a:r>
              <a:rPr lang="en-US" dirty="0" smtClean="0"/>
              <a:t>process.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</a:t>
            </a:r>
            <a:r>
              <a:rPr lang="en-US" dirty="0" smtClean="0"/>
              <a:t>.g., virtual file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/932/environ</a:t>
            </a:r>
            <a:r>
              <a:rPr lang="en-US" dirty="0" smtClean="0"/>
              <a:t>  contains the environment variable of process 932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command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strings 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/$$/environ</a:t>
            </a:r>
            <a:r>
              <a:rPr lang="en-US" dirty="0" smtClean="0"/>
              <a:t>” prints out the environment variable of the current process (shell will replace $$ with its own process ID)</a:t>
            </a:r>
            <a:endParaRPr lang="en-US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When </a:t>
            </a:r>
            <a:r>
              <a:rPr lang="en-US" dirty="0" err="1" smtClean="0"/>
              <a:t>env</a:t>
            </a:r>
            <a:r>
              <a:rPr lang="en-US" dirty="0" smtClean="0"/>
              <a:t> program is invoked in a bash shell, it runs in a child process. Therefore, it </a:t>
            </a:r>
            <a:r>
              <a:rPr lang="en-US" dirty="0" smtClean="0"/>
              <a:t>print out the </a:t>
            </a:r>
            <a:r>
              <a:rPr lang="en-US" dirty="0" smtClean="0"/>
              <a:t>environment variables of the shell’s child process, not its own.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2820</TotalTime>
  <Words>2721</Words>
  <Application>Microsoft Office PowerPoint</Application>
  <PresentationFormat>Widescreen</PresentationFormat>
  <Paragraphs>361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Adobe Gothic Std B</vt:lpstr>
      <vt:lpstr>Arial</vt:lpstr>
      <vt:lpstr>Calibri</vt:lpstr>
      <vt:lpstr>Calibri Light</vt:lpstr>
      <vt:lpstr>Courier New</vt:lpstr>
      <vt:lpstr>Office Theme</vt:lpstr>
      <vt:lpstr>Environment Variables &amp; Attacks</vt:lpstr>
      <vt:lpstr>Environment Variables</vt:lpstr>
      <vt:lpstr>How to Access Environment Variables</vt:lpstr>
      <vt:lpstr>How Does a process get Environment Variables?</vt:lpstr>
      <vt:lpstr>execve() and Environment variables</vt:lpstr>
      <vt:lpstr>execve() and Environment variables</vt:lpstr>
      <vt:lpstr>Memory Location for Environment Variables</vt:lpstr>
      <vt:lpstr>Shell Variables &amp; Environment Variables</vt:lpstr>
      <vt:lpstr>Side Note on The /proc File System</vt:lpstr>
      <vt:lpstr>Shell Variables &amp; Environment Variables</vt:lpstr>
      <vt:lpstr>Shell Variables &amp; Environment Variables</vt:lpstr>
      <vt:lpstr>Shell Variables &amp; Environment Variables</vt:lpstr>
      <vt:lpstr>Attack Surface on Environment Variables</vt:lpstr>
      <vt:lpstr>Attacks via Dynamic Linker</vt:lpstr>
      <vt:lpstr>Attacks via Dynamic Linker</vt:lpstr>
      <vt:lpstr>Attacks via Dynamic Linker</vt:lpstr>
      <vt:lpstr>Attacks via Dynamic Linker</vt:lpstr>
      <vt:lpstr>Attacks via Dynamic Linker: the Risk</vt:lpstr>
      <vt:lpstr>Attacks via Dynamic Linker: Case Study 1</vt:lpstr>
      <vt:lpstr>Attacks via Dynamic Linker: Case Study 1</vt:lpstr>
      <vt:lpstr>Attacks via Dynamic Linker: Case Study 1</vt:lpstr>
      <vt:lpstr>Attacks via Dynamic Linker: Case Study</vt:lpstr>
      <vt:lpstr>Attacks via Dynamic Linker</vt:lpstr>
      <vt:lpstr>Attacks via Dynamic Linker: Case Study 2</vt:lpstr>
      <vt:lpstr>Attacks via External Program</vt:lpstr>
      <vt:lpstr>Attacks via External Program: Case Study</vt:lpstr>
      <vt:lpstr>Attacks via External Program: Case Study</vt:lpstr>
      <vt:lpstr>Attacks via External Program: Attack Surfaces</vt:lpstr>
      <vt:lpstr>Attacks via Library</vt:lpstr>
      <vt:lpstr>Attacks via Library</vt:lpstr>
      <vt:lpstr>Attacks via Application Code</vt:lpstr>
      <vt:lpstr>Attacks via Application Code</vt:lpstr>
      <vt:lpstr>Attacks via Application Code -  Countermeasures</vt:lpstr>
      <vt:lpstr>Set-UID Approach VS Service Approach</vt:lpstr>
      <vt:lpstr>Set-UID Approach VS Service Approach</vt:lpstr>
      <vt:lpstr>Summary</vt:lpstr>
    </vt:vector>
  </TitlesOfParts>
  <Company>Syracuse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174</cp:revision>
  <dcterms:created xsi:type="dcterms:W3CDTF">2017-10-29T00:53:57Z</dcterms:created>
  <dcterms:modified xsi:type="dcterms:W3CDTF">2017-12-26T17:23:17Z</dcterms:modified>
</cp:coreProperties>
</file>