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265" r:id="rId3"/>
    <p:sldId id="270" r:id="rId4"/>
    <p:sldId id="266" r:id="rId5"/>
    <p:sldId id="269" r:id="rId6"/>
    <p:sldId id="267" r:id="rId7"/>
    <p:sldId id="268" r:id="rId8"/>
    <p:sldId id="271" r:id="rId9"/>
    <p:sldId id="276" r:id="rId10"/>
    <p:sldId id="272" r:id="rId11"/>
    <p:sldId id="273" r:id="rId12"/>
    <p:sldId id="274" r:id="rId13"/>
    <p:sldId id="275" r:id="rId14"/>
    <p:sldId id="277" r:id="rId15"/>
    <p:sldId id="278" r:id="rId16"/>
    <p:sldId id="283" r:id="rId17"/>
    <p:sldId id="279" r:id="rId18"/>
    <p:sldId id="280" r:id="rId19"/>
    <p:sldId id="281" r:id="rId20"/>
    <p:sldId id="282" r:id="rId21"/>
    <p:sldId id="284" r:id="rId22"/>
    <p:sldId id="285" r:id="rId23"/>
    <p:sldId id="289" r:id="rId24"/>
    <p:sldId id="286" r:id="rId25"/>
    <p:sldId id="287" r:id="rId26"/>
    <p:sldId id="290" r:id="rId27"/>
    <p:sldId id="288" r:id="rId28"/>
    <p:sldId id="291" r:id="rId29"/>
    <p:sldId id="292" r:id="rId30"/>
    <p:sldId id="294" r:id="rId31"/>
    <p:sldId id="293" r:id="rId32"/>
    <p:sldId id="295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990" autoAdjust="0"/>
    <p:restoredTop sz="85904" autoAdjust="0"/>
  </p:normalViewPr>
  <p:slideViewPr>
    <p:cSldViewPr>
      <p:cViewPr varScale="1">
        <p:scale>
          <a:sx n="96" d="100"/>
          <a:sy n="96" d="100"/>
        </p:scale>
        <p:origin x="132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810E91-F366-4DC1-B7B7-7C1E8DAC99BF}" type="datetimeFigureOut">
              <a:rPr lang="en-US" smtClean="0"/>
              <a:t>6/7/2022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1CCEEA-212A-445A-B5B9-3AEB50B92E9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387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1CCEEA-212A-445A-B5B9-3AEB50B92E9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486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Talk about root user’s special ID 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1CCEEA-212A-445A-B5B9-3AEB50B92E92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19582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this diagram to show the octal representation of permissions, and how to change permissions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1CCEEA-212A-445A-B5B9-3AEB50B92E92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4280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operation is not XOR or AND (many students are confused because they think the operations is either XOR or AND.</a:t>
            </a:r>
          </a:p>
          <a:p>
            <a:r>
              <a:rPr lang="en-US" dirty="0"/>
              <a:t>The actual operation is Initial AND NOT(</a:t>
            </a:r>
            <a:r>
              <a:rPr lang="en-US" dirty="0" err="1"/>
              <a:t>umask</a:t>
            </a:r>
            <a:r>
              <a:rPr lang="en-US" dirty="0"/>
              <a:t>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1CCEEA-212A-445A-B5B9-3AEB50B92E92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0907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During the lecture, use the </a:t>
            </a:r>
            <a:r>
              <a:rPr lang="en-US" dirty="0" err="1"/>
              <a:t>umask</a:t>
            </a:r>
            <a:r>
              <a:rPr lang="en-US" dirty="0"/>
              <a:t> values to derive the final permission, and compare them with the final results.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1CCEEA-212A-445A-B5B9-3AEB50B92E92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9059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Special commands: /</a:t>
            </a:r>
            <a:r>
              <a:rPr lang="en-US" dirty="0" err="1"/>
              <a:t>usr</a:t>
            </a:r>
            <a:r>
              <a:rPr lang="en-US" dirty="0"/>
              <a:t>/</a:t>
            </a:r>
            <a:r>
              <a:rPr lang="en-US" dirty="0" err="1"/>
              <a:t>sbin</a:t>
            </a:r>
            <a:r>
              <a:rPr lang="en-US" dirty="0"/>
              <a:t>/</a:t>
            </a:r>
            <a:r>
              <a:rPr lang="en-US" dirty="0" err="1"/>
              <a:t>nologin</a:t>
            </a:r>
            <a:r>
              <a:rPr lang="en-US" dirty="0"/>
              <a:t>, /bin/false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1CCEEA-212A-445A-B5B9-3AEB50B92E92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8241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Explain the need for the shadow file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1CCEEA-212A-445A-B5B9-3AEB50B92E92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274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F1021-B266-43B3-BDEC-DFA811CAEF20}" type="datetimeFigureOut">
              <a:rPr lang="en-US" smtClean="0"/>
              <a:t>6/7/2022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03F50-6C8B-4DF5-9707-78408FB2F5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632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F1021-B266-43B3-BDEC-DFA811CAEF20}" type="datetimeFigureOut">
              <a:rPr lang="en-US" smtClean="0"/>
              <a:t>6/7/2022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03F50-6C8B-4DF5-9707-78408FB2F5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114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F1021-B266-43B3-BDEC-DFA811CAEF20}" type="datetimeFigureOut">
              <a:rPr lang="en-US" smtClean="0"/>
              <a:t>6/7/2022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03F50-6C8B-4DF5-9707-78408FB2F5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9603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F1021-B266-43B3-BDEC-DFA811CAEF20}" type="datetimeFigureOut">
              <a:rPr lang="en-US" smtClean="0"/>
              <a:t>6/7/2022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03F50-6C8B-4DF5-9707-78408FB2F5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4707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F1021-B266-43B3-BDEC-DFA811CAEF20}" type="datetimeFigureOut">
              <a:rPr lang="en-US" smtClean="0"/>
              <a:t>6/7/2022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03F50-6C8B-4DF5-9707-78408FB2F5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322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F1021-B266-43B3-BDEC-DFA811CAEF20}" type="datetimeFigureOut">
              <a:rPr lang="en-US" smtClean="0"/>
              <a:t>6/7/2022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03F50-6C8B-4DF5-9707-78408FB2F5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329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F1021-B266-43B3-BDEC-DFA811CAEF20}" type="datetimeFigureOut">
              <a:rPr lang="en-US" smtClean="0"/>
              <a:t>6/7/2022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03F50-6C8B-4DF5-9707-78408FB2F5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895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F1021-B266-43B3-BDEC-DFA811CAEF20}" type="datetimeFigureOut">
              <a:rPr lang="en-US" smtClean="0"/>
              <a:t>6/7/2022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03F50-6C8B-4DF5-9707-78408FB2F5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584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F1021-B266-43B3-BDEC-DFA811CAEF20}" type="datetimeFigureOut">
              <a:rPr lang="en-US" smtClean="0"/>
              <a:t>6/7/2022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03F50-6C8B-4DF5-9707-78408FB2F5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6743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F1021-B266-43B3-BDEC-DFA811CAEF20}" type="datetimeFigureOut">
              <a:rPr lang="en-US" smtClean="0"/>
              <a:t>6/7/2022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03F50-6C8B-4DF5-9707-78408FB2F5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639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F1021-B266-43B3-BDEC-DFA811CAEF20}" type="datetimeFigureOut">
              <a:rPr lang="en-US" smtClean="0"/>
              <a:t>6/7/2022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903F50-6C8B-4DF5-9707-78408FB2F5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185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F1021-B266-43B3-BDEC-DFA811CAEF20}" type="datetimeFigureOut">
              <a:rPr lang="en-US" smtClean="0"/>
              <a:t>6/7/2022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903F50-6C8B-4DF5-9707-78408FB2F53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947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tm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tmp"/><Relationship Id="rId4" Type="http://schemas.openxmlformats.org/officeDocument/2006/relationships/image" Target="../media/image16.tmp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mp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m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tm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tmp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tm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tm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2743200"/>
            <a:ext cx="8915400" cy="1470025"/>
          </a:xfrm>
        </p:spPr>
        <p:txBody>
          <a:bodyPr>
            <a:noAutofit/>
          </a:bodyPr>
          <a:lstStyle/>
          <a:p>
            <a:r>
              <a:rPr lang="en-US" sz="5400" dirty="0"/>
              <a:t>Linux Security Basics</a:t>
            </a:r>
          </a:p>
        </p:txBody>
      </p:sp>
    </p:spTree>
    <p:extLst>
      <p:ext uri="{BB962C8B-B14F-4D97-AF65-F5344CB8AC3E}">
        <p14:creationId xmlns:p14="http://schemas.microsoft.com/office/powerpoint/2010/main" val="5288178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B68C4-930F-19FB-8EEE-513B15439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Traditional Permission Model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82178-D5A3-0544-C46D-786AFDD779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Types of access on files</a:t>
            </a:r>
          </a:p>
          <a:p>
            <a:pPr lvl="1"/>
            <a:r>
              <a:rPr lang="en-US" b="1" dirty="0"/>
              <a:t>read (r)</a:t>
            </a:r>
            <a:r>
              <a:rPr lang="en-US" dirty="0"/>
              <a:t>: user can view the contents of the file</a:t>
            </a:r>
          </a:p>
          <a:p>
            <a:pPr lvl="1"/>
            <a:r>
              <a:rPr lang="en-US" b="1" dirty="0"/>
              <a:t>write (w)</a:t>
            </a:r>
            <a:r>
              <a:rPr lang="en-US" dirty="0"/>
              <a:t>: user can change the contents of the file</a:t>
            </a:r>
          </a:p>
          <a:p>
            <a:pPr lvl="1"/>
            <a:r>
              <a:rPr lang="en-US" b="1" dirty="0"/>
              <a:t>execute (x)</a:t>
            </a:r>
            <a:r>
              <a:rPr lang="en-US" dirty="0"/>
              <a:t>: user can execute or run the file if it is a program or script</a:t>
            </a:r>
          </a:p>
          <a:p>
            <a:r>
              <a:rPr lang="en-US" dirty="0"/>
              <a:t>Types of access on directories</a:t>
            </a:r>
          </a:p>
          <a:p>
            <a:pPr lvl="1"/>
            <a:r>
              <a:rPr lang="en-US" b="1" dirty="0"/>
              <a:t>read (r)</a:t>
            </a:r>
            <a:r>
              <a:rPr lang="en-US" dirty="0"/>
              <a:t>: user can list the contents of the directory (e.g., using ls)</a:t>
            </a:r>
          </a:p>
          <a:p>
            <a:pPr lvl="1"/>
            <a:r>
              <a:rPr lang="en-US" b="1" dirty="0"/>
              <a:t>write (w)</a:t>
            </a:r>
            <a:r>
              <a:rPr lang="en-US" dirty="0"/>
              <a:t>: user can create files and sub-directories inside the directory</a:t>
            </a:r>
          </a:p>
          <a:p>
            <a:pPr lvl="1"/>
            <a:r>
              <a:rPr lang="en-US" b="1" dirty="0"/>
              <a:t>execute (x)</a:t>
            </a:r>
            <a:r>
              <a:rPr lang="en-US" dirty="0"/>
              <a:t>: user can enter that directory (e.g., using cd)</a:t>
            </a:r>
          </a:p>
        </p:txBody>
      </p:sp>
    </p:spTree>
    <p:extLst>
      <p:ext uri="{BB962C8B-B14F-4D97-AF65-F5344CB8AC3E}">
        <p14:creationId xmlns:p14="http://schemas.microsoft.com/office/powerpoint/2010/main" val="31255438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23DB14-EFEE-519B-8232-ECDDF9715C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Permissions</a:t>
            </a:r>
          </a:p>
        </p:txBody>
      </p:sp>
      <p:pic>
        <p:nvPicPr>
          <p:cNvPr id="5" name="Content Placeholder 4" descr="Table&#10;&#10;Description automatically generated with low confidence">
            <a:extLst>
              <a:ext uri="{FF2B5EF4-FFF2-40B4-BE49-F238E27FC236}">
                <a16:creationId xmlns:a16="http://schemas.microsoft.com/office/drawing/2014/main" id="{18486352-5769-ED6C-08B6-87CF30D5D9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752600"/>
            <a:ext cx="9669224" cy="2972215"/>
          </a:xfrm>
        </p:spPr>
      </p:pic>
    </p:spTree>
    <p:extLst>
      <p:ext uri="{BB962C8B-B14F-4D97-AF65-F5344CB8AC3E}">
        <p14:creationId xmlns:p14="http://schemas.microsoft.com/office/powerpoint/2010/main" val="10512124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4EAD2A-FBF2-CBAB-F15C-F2A41A0B3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Default File Permissions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6A1306-E970-F0F5-20D2-B17D1AA3AC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umask</a:t>
            </a:r>
            <a:r>
              <a:rPr lang="en-US" dirty="0"/>
              <a:t> value: decides the default permissions for new files</a:t>
            </a:r>
          </a:p>
          <a:p>
            <a:r>
              <a:rPr lang="en-US" dirty="0"/>
              <a:t>Example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Text&#10;&#10;Description automatically generated with medium confidence">
            <a:extLst>
              <a:ext uri="{FF2B5EF4-FFF2-40B4-BE49-F238E27FC236}">
                <a16:creationId xmlns:a16="http://schemas.microsoft.com/office/drawing/2014/main" id="{D4E37ACE-1AA1-0D50-4A72-4E7B2FE303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895600"/>
            <a:ext cx="5763429" cy="2086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822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BDF334-C217-1B5D-64E0-21485A2E4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(</a:t>
            </a:r>
            <a:r>
              <a:rPr lang="en-US" dirty="0" err="1"/>
              <a:t>umask</a:t>
            </a:r>
            <a:r>
              <a:rPr lang="en-US" dirty="0"/>
              <a:t>)</a:t>
            </a:r>
          </a:p>
        </p:txBody>
      </p:sp>
      <p:pic>
        <p:nvPicPr>
          <p:cNvPr id="7" name="Picture 6" descr="Text, letter&#10;&#10;Description automatically generated">
            <a:extLst>
              <a:ext uri="{FF2B5EF4-FFF2-40B4-BE49-F238E27FC236}">
                <a16:creationId xmlns:a16="http://schemas.microsoft.com/office/drawing/2014/main" id="{1EFFCE17-DFF3-F098-2766-1EE215B091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791777"/>
            <a:ext cx="6925642" cy="2372056"/>
          </a:xfrm>
          <a:prstGeom prst="rect">
            <a:avLst/>
          </a:prstGeom>
        </p:spPr>
      </p:pic>
      <p:pic>
        <p:nvPicPr>
          <p:cNvPr id="13" name="Picture 12" descr="A picture containing shape&#10;&#10;Description automatically generated">
            <a:extLst>
              <a:ext uri="{FF2B5EF4-FFF2-40B4-BE49-F238E27FC236}">
                <a16:creationId xmlns:a16="http://schemas.microsoft.com/office/drawing/2014/main" id="{7D76288F-B0E6-2017-8508-904DF981D2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86458"/>
            <a:ext cx="6925642" cy="210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7471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11FC9-8D4A-B60D-3109-5D693BD06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Control 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28F67-565E-89C8-02C1-9EBAD9166E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Fine grained ACL</a:t>
            </a:r>
          </a:p>
          <a:p>
            <a:r>
              <a:rPr lang="en-US" dirty="0"/>
              <a:t>Assign permissions to individual users/groups</a:t>
            </a:r>
          </a:p>
          <a:p>
            <a:r>
              <a:rPr lang="en-US" dirty="0"/>
              <a:t>Coexist with the traditional permission model</a:t>
            </a:r>
          </a:p>
          <a:p>
            <a:r>
              <a:rPr lang="en-US" dirty="0"/>
              <a:t>Example</a:t>
            </a:r>
          </a:p>
          <a:p>
            <a:endParaRPr lang="en-US" dirty="0"/>
          </a:p>
        </p:txBody>
      </p:sp>
      <p:pic>
        <p:nvPicPr>
          <p:cNvPr id="5" name="Picture 4" descr="Text, letter&#10;&#10;Description automatically generated">
            <a:extLst>
              <a:ext uri="{FF2B5EF4-FFF2-40B4-BE49-F238E27FC236}">
                <a16:creationId xmlns:a16="http://schemas.microsoft.com/office/drawing/2014/main" id="{7E7F0D29-FF5C-A875-ED02-1AA2B083E9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3581400"/>
            <a:ext cx="3515216" cy="2333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6330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F144A6-0ED1-967C-F8AF-548FBC5BE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ACL Commands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13A2975-7C96-77D1-BD0F-4511047C49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47" y="1608317"/>
            <a:ext cx="9955014" cy="352474"/>
          </a:xfr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E0955842-EC74-6F67-C41A-B35650DF0846}"/>
              </a:ext>
            </a:extLst>
          </p:cNvPr>
          <p:cNvGrpSpPr/>
          <p:nvPr/>
        </p:nvGrpSpPr>
        <p:grpSpPr>
          <a:xfrm>
            <a:off x="702547" y="2151470"/>
            <a:ext cx="5105400" cy="3505200"/>
            <a:chOff x="685800" y="2438400"/>
            <a:chExt cx="5830114" cy="4020111"/>
          </a:xfrm>
        </p:grpSpPr>
        <p:pic>
          <p:nvPicPr>
            <p:cNvPr id="7" name="Picture 6" descr="Text&#10;&#10;Description automatically generated">
              <a:extLst>
                <a:ext uri="{FF2B5EF4-FFF2-40B4-BE49-F238E27FC236}">
                  <a16:creationId xmlns:a16="http://schemas.microsoft.com/office/drawing/2014/main" id="{5ED0AEF1-256A-DB8B-3D0D-14D132ABFF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2438400"/>
              <a:ext cx="5830114" cy="3353268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4728F50-6221-133A-A855-398EA8192A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5800" y="5791668"/>
              <a:ext cx="5830114" cy="666843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FF8440A8-02B8-BD18-9055-6335E225D3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969" y="5840733"/>
            <a:ext cx="8821381" cy="704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5786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45B23-EAAA-DF0C-C124-61F5D2F4B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command with privilege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E2D1B3-D129-F13E-3168-22BFF15F9B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067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219C4-4055-91D4-8716-67CD4F21A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CE9E96-D2F6-3066-CBFE-AEAB06548E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Three command mechanisms</a:t>
            </a:r>
          </a:p>
          <a:p>
            <a:pPr lvl="1"/>
            <a:r>
              <a:rPr lang="en-US" dirty="0" err="1"/>
              <a:t>sudo</a:t>
            </a:r>
            <a:endParaRPr lang="en-US" dirty="0"/>
          </a:p>
          <a:p>
            <a:pPr lvl="1"/>
            <a:r>
              <a:rPr lang="en-US" dirty="0"/>
              <a:t>Set-</a:t>
            </a:r>
            <a:r>
              <a:rPr lang="en-US" dirty="0" err="1"/>
              <a:t>uid</a:t>
            </a:r>
            <a:r>
              <a:rPr lang="en-US" dirty="0"/>
              <a:t> programs (covered in a separate chapter)</a:t>
            </a:r>
          </a:p>
          <a:p>
            <a:pPr lvl="1"/>
            <a:r>
              <a:rPr lang="en-US" dirty="0"/>
              <a:t>POSIX capabilities</a:t>
            </a:r>
          </a:p>
        </p:txBody>
      </p:sp>
    </p:spTree>
    <p:extLst>
      <p:ext uri="{BB962C8B-B14F-4D97-AF65-F5344CB8AC3E}">
        <p14:creationId xmlns:p14="http://schemas.microsoft.com/office/powerpoint/2010/main" val="29609335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8FE2CF-0F68-9DD0-6CCA-D6CDD1D56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</a:t>
            </a:r>
            <a:r>
              <a:rPr lang="en-US" dirty="0" err="1"/>
              <a:t>sudo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E8412F-06CE-4EA4-91FB-34B5AB395C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sudo</a:t>
            </a:r>
            <a:r>
              <a:rPr lang="en-US" dirty="0"/>
              <a:t>: Super-user Do</a:t>
            </a:r>
          </a:p>
          <a:p>
            <a:r>
              <a:rPr lang="en-US" dirty="0"/>
              <a:t>Run commands as a superuser</a:t>
            </a:r>
          </a:p>
          <a:p>
            <a:r>
              <a:rPr lang="en-US" dirty="0"/>
              <a:t>A user must be authorized (/</a:t>
            </a:r>
            <a:r>
              <a:rPr lang="en-US" dirty="0" err="1"/>
              <a:t>etc</a:t>
            </a:r>
            <a:r>
              <a:rPr lang="en-US" dirty="0"/>
              <a:t>/</a:t>
            </a:r>
            <a:r>
              <a:rPr lang="en-US" dirty="0" err="1"/>
              <a:t>sudoers</a:t>
            </a:r>
            <a:r>
              <a:rPr lang="en-US" dirty="0"/>
              <a:t>)</a:t>
            </a:r>
          </a:p>
          <a:p>
            <a:r>
              <a:rPr lang="en-US" dirty="0"/>
              <a:t>Here is how the seed user is allowed to run </a:t>
            </a:r>
            <a:r>
              <a:rPr lang="en-US" dirty="0" err="1"/>
              <a:t>sudo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F17244DC-10CC-9849-6033-4A96FC636A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106582"/>
            <a:ext cx="6115904" cy="2019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2087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BA726-2846-27FD-84BD-7DE0AE98E5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Root Shell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468C69-FEE7-2B51-980C-A443DC88AD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Ubuntu 20.04, the root user account is locked</a:t>
            </a:r>
          </a:p>
          <a:p>
            <a:r>
              <a:rPr lang="en-US" dirty="0"/>
              <a:t>Cannot log into the root account</a:t>
            </a:r>
          </a:p>
          <a:p>
            <a:r>
              <a:rPr lang="en-US" dirty="0"/>
              <a:t>There are many ways to get a root shell</a:t>
            </a:r>
          </a:p>
          <a:p>
            <a:pPr lvl="1"/>
            <a:r>
              <a:rPr lang="en-US" dirty="0" err="1"/>
              <a:t>sudo</a:t>
            </a:r>
            <a:r>
              <a:rPr lang="en-US" dirty="0"/>
              <a:t> –s</a:t>
            </a:r>
          </a:p>
          <a:p>
            <a:pPr lvl="1"/>
            <a:r>
              <a:rPr lang="en-US" dirty="0" err="1"/>
              <a:t>sudo</a:t>
            </a:r>
            <a:r>
              <a:rPr lang="en-US" dirty="0"/>
              <a:t> bash</a:t>
            </a:r>
          </a:p>
          <a:p>
            <a:pPr lvl="1"/>
            <a:r>
              <a:rPr lang="en-US" dirty="0" err="1"/>
              <a:t>sudo</a:t>
            </a:r>
            <a:r>
              <a:rPr lang="en-US" dirty="0"/>
              <a:t> </a:t>
            </a:r>
            <a:r>
              <a:rPr lang="en-US" dirty="0" err="1"/>
              <a:t>su</a:t>
            </a:r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It is not recommended to run commands using a root shell. Instead, use </a:t>
            </a:r>
            <a:r>
              <a:rPr lang="en-US" dirty="0" err="1">
                <a:solidFill>
                  <a:srgbClr val="FF0000"/>
                </a:solidFill>
              </a:rPr>
              <a:t>sudo</a:t>
            </a:r>
            <a:r>
              <a:rPr lang="en-US" dirty="0">
                <a:solidFill>
                  <a:srgbClr val="FF0000"/>
                </a:solidFill>
              </a:rPr>
              <a:t> to run individual commands.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279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7754" y="304800"/>
            <a:ext cx="9549245" cy="914400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10972800" cy="4038600"/>
          </a:xfrm>
        </p:spPr>
        <p:txBody>
          <a:bodyPr>
            <a:normAutofit/>
          </a:bodyPr>
          <a:lstStyle/>
          <a:p>
            <a:r>
              <a:rPr lang="en-US" dirty="0"/>
              <a:t>Users and groups</a:t>
            </a:r>
          </a:p>
          <a:p>
            <a:r>
              <a:rPr lang="en-US" dirty="0"/>
              <a:t>Permissions and access control</a:t>
            </a:r>
          </a:p>
          <a:p>
            <a:r>
              <a:rPr lang="en-US" dirty="0"/>
              <a:t>Running commands with privilege</a:t>
            </a:r>
          </a:p>
          <a:p>
            <a:r>
              <a:rPr lang="en-US" dirty="0"/>
              <a:t>Authentication</a:t>
            </a:r>
          </a:p>
          <a:p>
            <a:pPr marL="0" lvl="1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501595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A7794-050E-C16E-2838-BB52DC93E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Command Using Another User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9DA708-D17C-9CD7-D2DF-40FA056438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Run command using another user (instead of root, default)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F4B42E9-5FD5-601D-0691-B3E97961FE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971800"/>
            <a:ext cx="9469171" cy="68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5261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C6005-600A-048F-8427-8589D9DD2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POSIX Capabilities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6AD5A3-63D8-0C79-D905-56355D39EF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Divide the root privilege into smaller privilege units</a:t>
            </a:r>
          </a:p>
          <a:p>
            <a:r>
              <a:rPr lang="en-US" dirty="0"/>
              <a:t>Known as capabilities </a:t>
            </a:r>
          </a:p>
          <a:p>
            <a:r>
              <a:rPr lang="en-US" dirty="0"/>
              <a:t>Use “man capabilities” to find all the capabilities</a:t>
            </a:r>
          </a:p>
          <a:p>
            <a:r>
              <a:rPr lang="en-US" dirty="0"/>
              <a:t>Examples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131536-B63D-B64B-D489-0C830869D8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129" y="4191000"/>
            <a:ext cx="10683603" cy="1297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6908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338DF-C63A-3114-D089-40E56F505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File Capabilities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4B12F8-FA7C-6840-F23D-42B7CD4F28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Before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Setting the capabilities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B840403-9A6B-FD84-ABE9-5023D41138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669027"/>
            <a:ext cx="11098174" cy="13717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76086E2-B261-4295-5A68-298BFC23DF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362200"/>
            <a:ext cx="11012437" cy="1362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7543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F338DF-C63A-3114-D089-40E56F505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File Capabilities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4B12F8-FA7C-6840-F23D-42B7CD4F28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After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227C988B-65DD-A8D8-F1E5-527EAE4445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234" y="3164374"/>
            <a:ext cx="10439400" cy="300528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10085E9-63FD-3521-4EE7-982DD1D521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234" y="2316643"/>
            <a:ext cx="10439400" cy="66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8203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D60D7-E8C5-1A03-6203-BB93EE0E4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 1: Wireshark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3198D0-0F4D-CC79-1C92-D2DE40B0E1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Wireshark</a:t>
            </a:r>
          </a:p>
          <a:p>
            <a:pPr lvl="1"/>
            <a:r>
              <a:rPr lang="en-US" dirty="0"/>
              <a:t>Sniffing tool, needs privilege</a:t>
            </a:r>
          </a:p>
          <a:p>
            <a:pPr lvl="1"/>
            <a:r>
              <a:rPr lang="en-US" dirty="0"/>
              <a:t>The graphic part is not privileged</a:t>
            </a:r>
          </a:p>
          <a:p>
            <a:pPr lvl="1"/>
            <a:r>
              <a:rPr lang="en-US" dirty="0"/>
              <a:t>The sniffing part is done by </a:t>
            </a:r>
            <a:r>
              <a:rPr lang="en-US" dirty="0" err="1"/>
              <a:t>dumpcap</a:t>
            </a:r>
            <a:r>
              <a:rPr lang="en-US" dirty="0"/>
              <a:t>, privileged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3B1B79-4835-3F0B-6B30-2E6C8BF542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4038600"/>
            <a:ext cx="9250066" cy="65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9369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FCBC4-A3C7-D8EE-928A-6BAE8E0C8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 2: 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D6CD83-C692-E4A8-B01A-BBF12E102E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ping program</a:t>
            </a:r>
          </a:p>
          <a:p>
            <a:pPr lvl="1"/>
            <a:r>
              <a:rPr lang="en-US" dirty="0"/>
              <a:t>Uses raw socket</a:t>
            </a:r>
          </a:p>
          <a:p>
            <a:pPr lvl="1"/>
            <a:r>
              <a:rPr lang="en-US" dirty="0"/>
              <a:t>Has the CAP_NET_RAW capability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A picture containing text, watch, gauge&#10;&#10;Description automatically generated">
            <a:extLst>
              <a:ext uri="{FF2B5EF4-FFF2-40B4-BE49-F238E27FC236}">
                <a16:creationId xmlns:a16="http://schemas.microsoft.com/office/drawing/2014/main" id="{4593B851-01B3-6D64-5259-CC766C161F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3733800"/>
            <a:ext cx="5420481" cy="68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4979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B50C2-ADED-65AB-4933-19F374E4A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authentication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FFBB30-115A-3467-7C8E-93DFCDE6E4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2064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1B3FF-7C46-C240-A246-CD5EA8DA8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Authentication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DFFF84-FF32-3636-0961-F91E807C90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process to verify a user’s identity</a:t>
            </a:r>
          </a:p>
          <a:p>
            <a:r>
              <a:rPr lang="en-US" dirty="0"/>
              <a:t>Typical authentication methods</a:t>
            </a:r>
          </a:p>
          <a:p>
            <a:pPr lvl="1"/>
            <a:r>
              <a:rPr lang="en-US" dirty="0"/>
              <a:t>based on something the </a:t>
            </a:r>
            <a:r>
              <a:rPr lang="en-US" b="1" dirty="0"/>
              <a:t>user knows</a:t>
            </a:r>
            <a:r>
              <a:rPr lang="en-US" dirty="0"/>
              <a:t>: password</a:t>
            </a:r>
          </a:p>
          <a:p>
            <a:pPr lvl="1"/>
            <a:r>
              <a:rPr lang="en-US" dirty="0"/>
              <a:t>based on something the </a:t>
            </a:r>
            <a:r>
              <a:rPr lang="en-US" b="1" dirty="0"/>
              <a:t>user has</a:t>
            </a:r>
            <a:r>
              <a:rPr lang="en-US" dirty="0"/>
              <a:t>: ID card</a:t>
            </a:r>
          </a:p>
          <a:p>
            <a:pPr lvl="1"/>
            <a:r>
              <a:rPr lang="en-US" dirty="0"/>
              <a:t>based on something the </a:t>
            </a:r>
            <a:r>
              <a:rPr lang="en-US" b="1" dirty="0"/>
              <a:t>user is or does</a:t>
            </a:r>
            <a:r>
              <a:rPr lang="en-US" dirty="0"/>
              <a:t>: fingerprint</a:t>
            </a:r>
          </a:p>
          <a:p>
            <a:r>
              <a:rPr lang="en-US" dirty="0"/>
              <a:t>Multi-factor authentication</a:t>
            </a:r>
          </a:p>
        </p:txBody>
      </p:sp>
    </p:spTree>
    <p:extLst>
      <p:ext uri="{BB962C8B-B14F-4D97-AF65-F5344CB8AC3E}">
        <p14:creationId xmlns:p14="http://schemas.microsoft.com/office/powerpoint/2010/main" val="36887035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DF0A7-BE40-32E1-CFD5-D164CC563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Password File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9165A7-E92F-7535-A009-92745B1FD3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entry contains a user account information</a:t>
            </a:r>
          </a:p>
          <a:p>
            <a:r>
              <a:rPr lang="en-US" dirty="0"/>
              <a:t>Password is not stored here (used to be)</a:t>
            </a:r>
          </a:p>
          <a:p>
            <a:endParaRPr lang="en-US" dirty="0"/>
          </a:p>
        </p:txBody>
      </p:sp>
      <p:pic>
        <p:nvPicPr>
          <p:cNvPr id="5" name="Picture 4" descr="Text, letter&#10;&#10;Description automatically generated">
            <a:extLst>
              <a:ext uri="{FF2B5EF4-FFF2-40B4-BE49-F238E27FC236}">
                <a16:creationId xmlns:a16="http://schemas.microsoft.com/office/drawing/2014/main" id="{80BF5838-2C04-1168-6650-35D282B0C0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048000"/>
            <a:ext cx="8716591" cy="1362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8154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3FB5F-7DC7-DEE3-2421-9EE753FED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Command After Login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FE9B1-2047-F29A-BC93-174A541CE2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last field of each entry</a:t>
            </a:r>
          </a:p>
          <a:p>
            <a:endParaRPr lang="en-US" dirty="0"/>
          </a:p>
        </p:txBody>
      </p:sp>
      <p:pic>
        <p:nvPicPr>
          <p:cNvPr id="5" name="Picture 4" descr="Text, letter&#10;&#10;Description automatically generated">
            <a:extLst>
              <a:ext uri="{FF2B5EF4-FFF2-40B4-BE49-F238E27FC236}">
                <a16:creationId xmlns:a16="http://schemas.microsoft.com/office/drawing/2014/main" id="{208B80A8-8B77-C148-95B7-4F9A058EB8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286000"/>
            <a:ext cx="8592271" cy="252061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4EE44E-A50C-358E-90BF-DF22AC9E7D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5410200"/>
            <a:ext cx="6390861" cy="59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3028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129DC0-32E2-C7CA-D49A-26C340EBD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and group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CE220D-EDE6-0EE6-3F8C-D9C69280752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0730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72DE1-316F-5F42-CA26-9C52D6CA0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Shadow File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114530-94DC-6AA5-DBC5-3AA24FB39A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Store password, why not use /</a:t>
            </a:r>
            <a:r>
              <a:rPr lang="en-US" dirty="0" err="1"/>
              <a:t>etc</a:t>
            </a:r>
            <a:r>
              <a:rPr lang="en-US" dirty="0"/>
              <a:t>/password anymore? </a:t>
            </a:r>
          </a:p>
          <a:p>
            <a:r>
              <a:rPr lang="en-US" dirty="0"/>
              <a:t>Structure for each entry</a:t>
            </a:r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CBBA190-C4A6-C9FD-1E75-547C2B0A71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66" y="3124200"/>
            <a:ext cx="10517068" cy="2743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2824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8EB860-E229-63FC-8004-0471FB477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Purpose of Salt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9F7BC9-C1B0-AE34-600D-8021CF2C53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Defeat brute-force attacks</a:t>
            </a:r>
          </a:p>
          <a:p>
            <a:pPr lvl="1"/>
            <a:r>
              <a:rPr lang="en-US" dirty="0"/>
              <a:t>dictionary attack, rainbow table attack</a:t>
            </a:r>
          </a:p>
          <a:p>
            <a:r>
              <a:rPr lang="en-US" dirty="0"/>
              <a:t>These 3 accounts have the same password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86E103-5D7B-7857-B1B7-F3B763ED6F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098" y="3810000"/>
            <a:ext cx="10059804" cy="96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7306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5B134-3847-3651-C6A5-2819C7B5A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Locking Account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95C75D-13F3-B12E-E763-01EDBB584C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Putting an invalid value in the password field</a:t>
            </a:r>
          </a:p>
          <a:p>
            <a:r>
              <a:rPr lang="en-US" dirty="0"/>
              <a:t>The root account is locked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B19935-A1D0-2E05-2683-0F6D06E85F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3038420"/>
            <a:ext cx="4686954" cy="39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9410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0D327-FC1E-846A-D424-D17E5CE41F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E6F33A-B16F-FAAE-0C34-90DD6CC236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Linux, each user is assigned a unique user ID</a:t>
            </a:r>
          </a:p>
          <a:p>
            <a:r>
              <a:rPr lang="en-US" dirty="0"/>
              <a:t>User ID is stored in /</a:t>
            </a:r>
            <a:r>
              <a:rPr lang="en-US" dirty="0" err="1"/>
              <a:t>etc</a:t>
            </a:r>
            <a:r>
              <a:rPr lang="en-US" dirty="0"/>
              <a:t>/password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Find user ID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D1C3D3-A20F-BDFD-4492-53E96C3F85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090815"/>
            <a:ext cx="7744906" cy="676369"/>
          </a:xfrm>
          <a:prstGeom prst="rect">
            <a:avLst/>
          </a:prstGeom>
        </p:spPr>
      </p:pic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41026E5A-7806-AFD5-D3B9-417B5C7B63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573260"/>
            <a:ext cx="7973538" cy="173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211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B8042-0F19-4C68-4275-80428216A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 Users &amp; Switch to Other Users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1CCF5E-4B50-920A-6487-0DD27D6C71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Add users</a:t>
            </a:r>
          </a:p>
          <a:p>
            <a:pPr lvl="1"/>
            <a:r>
              <a:rPr lang="en-US" dirty="0"/>
              <a:t>Directly add to /</a:t>
            </a:r>
            <a:r>
              <a:rPr lang="en-US" dirty="0" err="1"/>
              <a:t>etc</a:t>
            </a:r>
            <a:r>
              <a:rPr lang="en-US" dirty="0"/>
              <a:t>/password</a:t>
            </a:r>
          </a:p>
          <a:p>
            <a:pPr lvl="1"/>
            <a:r>
              <a:rPr lang="en-US" dirty="0"/>
              <a:t>Use “</a:t>
            </a:r>
            <a:r>
              <a:rPr lang="en-US" dirty="0" err="1"/>
              <a:t>adduser</a:t>
            </a:r>
            <a:r>
              <a:rPr lang="en-US" dirty="0"/>
              <a:t>” command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Switch to another user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 descr="Text&#10;&#10;Description automatically generated with low confidence">
            <a:extLst>
              <a:ext uri="{FF2B5EF4-FFF2-40B4-BE49-F238E27FC236}">
                <a16:creationId xmlns:a16="http://schemas.microsoft.com/office/drawing/2014/main" id="{128BBC67-A2D4-B990-0E4E-5C94719F45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572000"/>
            <a:ext cx="3181794" cy="1066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772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7DEB6-0008-DC66-C955-497E70AD3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3CA1FE-6E3B-8745-9912-2265C9DAD5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Represent a group of users</a:t>
            </a:r>
          </a:p>
          <a:p>
            <a:r>
              <a:rPr lang="en-US" dirty="0"/>
              <a:t>Assigning permissions based on group</a:t>
            </a:r>
          </a:p>
          <a:p>
            <a:r>
              <a:rPr lang="en-US" dirty="0"/>
              <a:t>A user can belong to multiple groups</a:t>
            </a:r>
          </a:p>
          <a:p>
            <a:r>
              <a:rPr lang="en-US" dirty="0"/>
              <a:t>A user’s primary group is in /</a:t>
            </a:r>
            <a:r>
              <a:rPr lang="en-US" dirty="0" err="1"/>
              <a:t>etc</a:t>
            </a:r>
            <a:r>
              <a:rPr lang="en-US" dirty="0"/>
              <a:t>/password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6827AEBB-68B1-07BE-054E-A382BCAA8A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4343400"/>
            <a:ext cx="8183117" cy="135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5947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EAA45-0CAF-903F-DB32-E0E1FED3DD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Which Group Does a User Belong To?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FE3EDE-80E0-3E22-48E8-E8462689E3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293429"/>
            <a:ext cx="6858957" cy="82879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FDFF8E6-E319-1D0B-CC3D-0D6350F342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68" y="5228110"/>
            <a:ext cx="10707594" cy="1057423"/>
          </a:xfrm>
          <a:prstGeom prst="rect">
            <a:avLst/>
          </a:prstGeom>
        </p:spPr>
      </p:pic>
      <p:pic>
        <p:nvPicPr>
          <p:cNvPr id="17" name="Picture 16" descr="Text, letter&#10;&#10;Description automatically generated">
            <a:extLst>
              <a:ext uri="{FF2B5EF4-FFF2-40B4-BE49-F238E27FC236}">
                <a16:creationId xmlns:a16="http://schemas.microsoft.com/office/drawing/2014/main" id="{C7101EED-76AF-C9F1-6164-18BA9A8A53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70" y="1510640"/>
            <a:ext cx="5239481" cy="2676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881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6C48D1-AA9B-3E92-A0FA-479A6F193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Management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7289A14-386B-C3E2-8FDE-8E88569B4C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048000"/>
            <a:ext cx="9497750" cy="105742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9593C7A-EC5E-31A5-6469-02F745009C6C}"/>
              </a:ext>
            </a:extLst>
          </p:cNvPr>
          <p:cNvSpPr txBox="1"/>
          <p:nvPr/>
        </p:nvSpPr>
        <p:spPr>
          <a:xfrm>
            <a:off x="762000" y="2133600"/>
            <a:ext cx="30846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How to add users</a:t>
            </a:r>
          </a:p>
        </p:txBody>
      </p:sp>
    </p:spTree>
    <p:extLst>
      <p:ext uri="{BB962C8B-B14F-4D97-AF65-F5344CB8AC3E}">
        <p14:creationId xmlns:p14="http://schemas.microsoft.com/office/powerpoint/2010/main" val="34086724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C763D-FE01-0B89-D20D-18011E64AD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permissions and access control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9A07B8-7AB6-F751-357C-FAA7AE61DC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312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704</Words>
  <Application>Microsoft Office PowerPoint</Application>
  <PresentationFormat>Widescreen</PresentationFormat>
  <Paragraphs>131</Paragraphs>
  <Slides>32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5" baseType="lpstr">
      <vt:lpstr>Arial</vt:lpstr>
      <vt:lpstr>Calibri</vt:lpstr>
      <vt:lpstr>Office Theme</vt:lpstr>
      <vt:lpstr>Linux Security Basics</vt:lpstr>
      <vt:lpstr>Outline</vt:lpstr>
      <vt:lpstr>user and group</vt:lpstr>
      <vt:lpstr>Users</vt:lpstr>
      <vt:lpstr>Add Users &amp; Switch to Other Users</vt:lpstr>
      <vt:lpstr>Group</vt:lpstr>
      <vt:lpstr>Which Group Does a User Belong To?</vt:lpstr>
      <vt:lpstr>Group Management</vt:lpstr>
      <vt:lpstr>permissions and access control</vt:lpstr>
      <vt:lpstr>Traditional Permission Model</vt:lpstr>
      <vt:lpstr>File Permissions</vt:lpstr>
      <vt:lpstr>Default File Permissions</vt:lpstr>
      <vt:lpstr>Examples (umask)</vt:lpstr>
      <vt:lpstr>Access Control List</vt:lpstr>
      <vt:lpstr>ACL Commands</vt:lpstr>
      <vt:lpstr>running command with privilege</vt:lpstr>
      <vt:lpstr>Why</vt:lpstr>
      <vt:lpstr>Using sudo</vt:lpstr>
      <vt:lpstr>Getting Root Shell</vt:lpstr>
      <vt:lpstr>Running Command Using Another User</vt:lpstr>
      <vt:lpstr>POSIX Capabilities</vt:lpstr>
      <vt:lpstr>Setting File Capabilities (1)</vt:lpstr>
      <vt:lpstr>Setting File Capabilities (2)</vt:lpstr>
      <vt:lpstr>Case Study 1: Wireshark</vt:lpstr>
      <vt:lpstr>Case Study 2: ping</vt:lpstr>
      <vt:lpstr>authentication</vt:lpstr>
      <vt:lpstr>Authentication Methods</vt:lpstr>
      <vt:lpstr>The Password File</vt:lpstr>
      <vt:lpstr>First Command After Login </vt:lpstr>
      <vt:lpstr>The Shadow File</vt:lpstr>
      <vt:lpstr>The Purpose of Salt</vt:lpstr>
      <vt:lpstr>Locking Account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Heartbleed Bug and Attack</dc:title>
  <dc:creator>3shna</dc:creator>
  <cp:lastModifiedBy>Wenliang Du</cp:lastModifiedBy>
  <cp:revision>50</cp:revision>
  <dcterms:created xsi:type="dcterms:W3CDTF">2017-11-22T15:54:43Z</dcterms:created>
  <dcterms:modified xsi:type="dcterms:W3CDTF">2022-06-07T14:52:28Z</dcterms:modified>
</cp:coreProperties>
</file>