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256" r:id="rId2"/>
    <p:sldId id="265" r:id="rId3"/>
    <p:sldId id="267" r:id="rId4"/>
    <p:sldId id="300" r:id="rId5"/>
    <p:sldId id="301" r:id="rId6"/>
    <p:sldId id="302" r:id="rId7"/>
    <p:sldId id="303" r:id="rId8"/>
    <p:sldId id="266" r:id="rId9"/>
    <p:sldId id="269" r:id="rId10"/>
    <p:sldId id="298" r:id="rId11"/>
    <p:sldId id="274" r:id="rId12"/>
    <p:sldId id="306" r:id="rId13"/>
    <p:sldId id="307" r:id="rId14"/>
    <p:sldId id="308" r:id="rId15"/>
    <p:sldId id="343" r:id="rId16"/>
    <p:sldId id="271" r:id="rId17"/>
    <p:sldId id="309" r:id="rId18"/>
    <p:sldId id="305" r:id="rId19"/>
    <p:sldId id="275" r:id="rId20"/>
    <p:sldId id="276" r:id="rId21"/>
    <p:sldId id="278" r:id="rId22"/>
    <p:sldId id="280" r:id="rId23"/>
    <p:sldId id="279" r:id="rId24"/>
    <p:sldId id="281" r:id="rId25"/>
    <p:sldId id="311" r:id="rId26"/>
    <p:sldId id="312" r:id="rId27"/>
    <p:sldId id="313" r:id="rId28"/>
    <p:sldId id="314" r:id="rId29"/>
    <p:sldId id="315" r:id="rId30"/>
    <p:sldId id="316" r:id="rId31"/>
    <p:sldId id="317" r:id="rId32"/>
    <p:sldId id="319" r:id="rId33"/>
    <p:sldId id="318" r:id="rId34"/>
    <p:sldId id="320" r:id="rId35"/>
    <p:sldId id="310" r:id="rId36"/>
    <p:sldId id="322" r:id="rId37"/>
    <p:sldId id="283" r:id="rId38"/>
    <p:sldId id="284" r:id="rId39"/>
    <p:sldId id="285" r:id="rId40"/>
    <p:sldId id="286" r:id="rId41"/>
    <p:sldId id="323" r:id="rId42"/>
    <p:sldId id="324" r:id="rId43"/>
    <p:sldId id="325" r:id="rId44"/>
    <p:sldId id="321" r:id="rId45"/>
    <p:sldId id="328" r:id="rId46"/>
    <p:sldId id="287" r:id="rId47"/>
    <p:sldId id="332" r:id="rId48"/>
    <p:sldId id="327" r:id="rId49"/>
    <p:sldId id="333" r:id="rId50"/>
    <p:sldId id="329" r:id="rId51"/>
    <p:sldId id="330" r:id="rId52"/>
    <p:sldId id="331" r:id="rId53"/>
    <p:sldId id="326" r:id="rId54"/>
    <p:sldId id="288" r:id="rId55"/>
    <p:sldId id="289" r:id="rId56"/>
    <p:sldId id="290" r:id="rId57"/>
    <p:sldId id="292" r:id="rId58"/>
    <p:sldId id="338" r:id="rId59"/>
    <p:sldId id="335" r:id="rId60"/>
    <p:sldId id="296" r:id="rId61"/>
    <p:sldId id="336" r:id="rId62"/>
    <p:sldId id="337" r:id="rId63"/>
    <p:sldId id="297" r:id="rId64"/>
    <p:sldId id="294" r:id="rId65"/>
    <p:sldId id="334" r:id="rId66"/>
    <p:sldId id="299" r:id="rId67"/>
    <p:sldId id="293" r:id="rId68"/>
    <p:sldId id="339" r:id="rId69"/>
    <p:sldId id="340" r:id="rId70"/>
    <p:sldId id="295" r:id="rId71"/>
    <p:sldId id="342" r:id="rId72"/>
    <p:sldId id="341"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058" autoAdjust="0"/>
  </p:normalViewPr>
  <p:slideViewPr>
    <p:cSldViewPr>
      <p:cViewPr varScale="1">
        <p:scale>
          <a:sx n="87" d="100"/>
          <a:sy n="87" d="100"/>
        </p:scale>
        <p:origin x="1476"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810E91-F366-4DC1-B7B7-7C1E8DAC99BF}" type="datetimeFigureOut">
              <a:rPr lang="en-US" smtClean="0"/>
              <a:t>8/10/2022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1CCEEA-212A-445A-B5B9-3AEB50B92E92}" type="slidenum">
              <a:rPr lang="en-US" smtClean="0"/>
              <a:t>‹#›</a:t>
            </a:fld>
            <a:endParaRPr lang="en-US" dirty="0"/>
          </a:p>
        </p:txBody>
      </p:sp>
    </p:spTree>
    <p:extLst>
      <p:ext uri="{BB962C8B-B14F-4D97-AF65-F5344CB8AC3E}">
        <p14:creationId xmlns:p14="http://schemas.microsoft.com/office/powerpoint/2010/main" val="3739387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CCEEA-212A-445A-B5B9-3AEB50B92E92}" type="slidenum">
              <a:rPr lang="en-US" smtClean="0"/>
              <a:t>2</a:t>
            </a:fld>
            <a:endParaRPr lang="en-US"/>
          </a:p>
        </p:txBody>
      </p:sp>
    </p:spTree>
    <p:extLst>
      <p:ext uri="{BB962C8B-B14F-4D97-AF65-F5344CB8AC3E}">
        <p14:creationId xmlns:p14="http://schemas.microsoft.com/office/powerpoint/2010/main" val="1922486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diagram is the setup for the lab</a:t>
            </a:r>
          </a:p>
        </p:txBody>
      </p:sp>
      <p:sp>
        <p:nvSpPr>
          <p:cNvPr id="4" name="Slide Number Placeholder 3"/>
          <p:cNvSpPr>
            <a:spLocks noGrp="1"/>
          </p:cNvSpPr>
          <p:nvPr>
            <p:ph type="sldNum" sz="quarter" idx="5"/>
          </p:nvPr>
        </p:nvSpPr>
        <p:spPr/>
        <p:txBody>
          <a:bodyPr/>
          <a:lstStyle/>
          <a:p>
            <a:fld id="{3E1CCEEA-212A-445A-B5B9-3AEB50B92E92}" type="slidenum">
              <a:rPr lang="en-US" smtClean="0"/>
              <a:t>65</a:t>
            </a:fld>
            <a:endParaRPr lang="en-US" dirty="0"/>
          </a:p>
        </p:txBody>
      </p:sp>
    </p:spTree>
    <p:extLst>
      <p:ext uri="{BB962C8B-B14F-4D97-AF65-F5344CB8AC3E}">
        <p14:creationId xmlns:p14="http://schemas.microsoft.com/office/powerpoint/2010/main" val="3172995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meant to be a joke. Most students would say “Yes”, which is a “wrong” answer.</a:t>
            </a:r>
          </a:p>
          <a:p>
            <a:r>
              <a:rPr lang="en-US" dirty="0"/>
              <a:t>The focus of the question is on “Bob failed my class”. If he failed my class, he would not know how to do this.</a:t>
            </a:r>
          </a:p>
          <a:p>
            <a:r>
              <a:rPr lang="en-US" dirty="0"/>
              <a:t>Of course, technically speaking, this attack is feasible. </a:t>
            </a:r>
          </a:p>
        </p:txBody>
      </p:sp>
      <p:sp>
        <p:nvSpPr>
          <p:cNvPr id="4" name="Slide Number Placeholder 3"/>
          <p:cNvSpPr>
            <a:spLocks noGrp="1"/>
          </p:cNvSpPr>
          <p:nvPr>
            <p:ph type="sldNum" sz="quarter" idx="5"/>
          </p:nvPr>
        </p:nvSpPr>
        <p:spPr/>
        <p:txBody>
          <a:bodyPr/>
          <a:lstStyle/>
          <a:p>
            <a:fld id="{3E1CCEEA-212A-445A-B5B9-3AEB50B92E92}" type="slidenum">
              <a:rPr lang="en-US" smtClean="0"/>
              <a:t>69</a:t>
            </a:fld>
            <a:endParaRPr lang="en-US" dirty="0"/>
          </a:p>
        </p:txBody>
      </p:sp>
    </p:spTree>
    <p:extLst>
      <p:ext uri="{BB962C8B-B14F-4D97-AF65-F5344CB8AC3E}">
        <p14:creationId xmlns:p14="http://schemas.microsoft.com/office/powerpoint/2010/main" val="3833784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instructor: replace the target with something more meaningful to you or your students.</a:t>
            </a:r>
          </a:p>
        </p:txBody>
      </p:sp>
      <p:sp>
        <p:nvSpPr>
          <p:cNvPr id="4" name="Slide Number Placeholder 3"/>
          <p:cNvSpPr>
            <a:spLocks noGrp="1"/>
          </p:cNvSpPr>
          <p:nvPr>
            <p:ph type="sldNum" sz="quarter" idx="5"/>
          </p:nvPr>
        </p:nvSpPr>
        <p:spPr/>
        <p:txBody>
          <a:bodyPr/>
          <a:lstStyle/>
          <a:p>
            <a:fld id="{3E1CCEEA-212A-445A-B5B9-3AEB50B92E92}" type="slidenum">
              <a:rPr lang="en-US" smtClean="0"/>
              <a:t>4</a:t>
            </a:fld>
            <a:endParaRPr lang="en-US" dirty="0"/>
          </a:p>
        </p:txBody>
      </p:sp>
    </p:spTree>
    <p:extLst>
      <p:ext uri="{BB962C8B-B14F-4D97-AF65-F5344CB8AC3E}">
        <p14:creationId xmlns:p14="http://schemas.microsoft.com/office/powerpoint/2010/main" val="1189320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diagram shows how the IP prefix 10.150.0.0/24 gets propagated throughout the Internet via the BGP protocol. Detailed explanation of this diagram is described in the book. It is very important for instructors to talk about each of the announcement in the class. To test how much students understand the protocol (at the high-level), instructors can remove some of the route announcement, and ask students to fill in the blank. This is a typical question that I would ask during the class, as well as in the exams.</a:t>
            </a:r>
          </a:p>
        </p:txBody>
      </p:sp>
      <p:sp>
        <p:nvSpPr>
          <p:cNvPr id="4" name="Slide Number Placeholder 3"/>
          <p:cNvSpPr>
            <a:spLocks noGrp="1"/>
          </p:cNvSpPr>
          <p:nvPr>
            <p:ph type="sldNum" sz="quarter" idx="5"/>
          </p:nvPr>
        </p:nvSpPr>
        <p:spPr/>
        <p:txBody>
          <a:bodyPr/>
          <a:lstStyle/>
          <a:p>
            <a:fld id="{3E1CCEEA-212A-445A-B5B9-3AEB50B92E92}" type="slidenum">
              <a:rPr lang="en-US" smtClean="0"/>
              <a:t>20</a:t>
            </a:fld>
            <a:endParaRPr lang="en-US" dirty="0"/>
          </a:p>
        </p:txBody>
      </p:sp>
    </p:spTree>
    <p:extLst>
      <p:ext uri="{BB962C8B-B14F-4D97-AF65-F5344CB8AC3E}">
        <p14:creationId xmlns:p14="http://schemas.microsoft.com/office/powerpoint/2010/main" val="2885863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BGP routers typically receive multiple routes to the same network. </a:t>
            </a:r>
          </a:p>
          <a:p>
            <a:r>
              <a:rPr lang="en-US" sz="1200" dirty="0"/>
              <a:t>It selects one to forward to its peers, and for its own routing</a:t>
            </a:r>
          </a:p>
          <a:p>
            <a:endParaRPr lang="en-US" dirty="0"/>
          </a:p>
        </p:txBody>
      </p:sp>
      <p:sp>
        <p:nvSpPr>
          <p:cNvPr id="4" name="Slide Number Placeholder 3"/>
          <p:cNvSpPr>
            <a:spLocks noGrp="1"/>
          </p:cNvSpPr>
          <p:nvPr>
            <p:ph type="sldNum" sz="quarter" idx="5"/>
          </p:nvPr>
        </p:nvSpPr>
        <p:spPr/>
        <p:txBody>
          <a:bodyPr/>
          <a:lstStyle/>
          <a:p>
            <a:fld id="{3E1CCEEA-212A-445A-B5B9-3AEB50B92E92}" type="slidenum">
              <a:rPr lang="en-US" smtClean="0"/>
              <a:t>36</a:t>
            </a:fld>
            <a:endParaRPr lang="en-US" dirty="0"/>
          </a:p>
        </p:txBody>
      </p:sp>
    </p:spTree>
    <p:extLst>
      <p:ext uri="{BB962C8B-B14F-4D97-AF65-F5344CB8AC3E}">
        <p14:creationId xmlns:p14="http://schemas.microsoft.com/office/powerpoint/2010/main" val="368353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7030A0"/>
                </a:solidFill>
              </a:rPr>
              <a:t>If we change the local preference of the second route from 10 to 15, the second route will be selected</a:t>
            </a:r>
          </a:p>
          <a:p>
            <a:pPr marL="171450" indent="-171450">
              <a:buFont typeface="Arial" panose="020B0604020202020204" pitchFamily="34" charset="0"/>
              <a:buChar char="•"/>
            </a:pPr>
            <a:r>
              <a:rPr lang="en-US" sz="1200" dirty="0"/>
              <a:t>Local preference is an attribute assigned to each route received</a:t>
            </a:r>
          </a:p>
          <a:p>
            <a:pPr marL="171450" indent="-171450">
              <a:buFont typeface="Arial" panose="020B0604020202020204" pitchFamily="34" charset="0"/>
              <a:buChar char="•"/>
            </a:pPr>
            <a:r>
              <a:rPr lang="en-US" sz="1200" dirty="0"/>
              <a:t>This attribute is local to AS, it does not affect other </a:t>
            </a:r>
            <a:r>
              <a:rPr lang="en-US" sz="1200" dirty="0" err="1"/>
              <a:t>Ases</a:t>
            </a:r>
            <a:endParaRPr lang="en-US" sz="1200" dirty="0"/>
          </a:p>
          <a:p>
            <a:pPr marL="171450" indent="-171450">
              <a:buFont typeface="Arial" panose="020B0604020202020204" pitchFamily="34" charset="0"/>
              <a:buChar char="•"/>
            </a:pPr>
            <a:r>
              <a:rPr lang="en-US" sz="1200" dirty="0"/>
              <a:t>Higher value is preferred</a:t>
            </a:r>
          </a:p>
          <a:p>
            <a:endParaRPr lang="en-US" dirty="0"/>
          </a:p>
        </p:txBody>
      </p:sp>
      <p:sp>
        <p:nvSpPr>
          <p:cNvPr id="4" name="Slide Number Placeholder 3"/>
          <p:cNvSpPr>
            <a:spLocks noGrp="1"/>
          </p:cNvSpPr>
          <p:nvPr>
            <p:ph type="sldNum" sz="quarter" idx="5"/>
          </p:nvPr>
        </p:nvSpPr>
        <p:spPr/>
        <p:txBody>
          <a:bodyPr/>
          <a:lstStyle/>
          <a:p>
            <a:fld id="{3E1CCEEA-212A-445A-B5B9-3AEB50B92E92}" type="slidenum">
              <a:rPr lang="en-US" smtClean="0"/>
              <a:t>38</a:t>
            </a:fld>
            <a:endParaRPr lang="en-US" dirty="0"/>
          </a:p>
        </p:txBody>
      </p:sp>
    </p:spTree>
    <p:extLst>
      <p:ext uri="{BB962C8B-B14F-4D97-AF65-F5344CB8AC3E}">
        <p14:creationId xmlns:p14="http://schemas.microsoft.com/office/powerpoint/2010/main" val="897450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third path should have been selected if there were no path prepending, because it is shorter (the local preference values are the same)</a:t>
            </a:r>
          </a:p>
        </p:txBody>
      </p:sp>
      <p:sp>
        <p:nvSpPr>
          <p:cNvPr id="4" name="Slide Number Placeholder 3"/>
          <p:cNvSpPr>
            <a:spLocks noGrp="1"/>
          </p:cNvSpPr>
          <p:nvPr>
            <p:ph type="sldNum" sz="quarter" idx="5"/>
          </p:nvPr>
        </p:nvSpPr>
        <p:spPr/>
        <p:txBody>
          <a:bodyPr/>
          <a:lstStyle/>
          <a:p>
            <a:fld id="{3E1CCEEA-212A-445A-B5B9-3AEB50B92E92}" type="slidenum">
              <a:rPr lang="en-US" smtClean="0"/>
              <a:t>43</a:t>
            </a:fld>
            <a:endParaRPr lang="en-US" dirty="0"/>
          </a:p>
        </p:txBody>
      </p:sp>
    </p:spTree>
    <p:extLst>
      <p:ext uri="{BB962C8B-B14F-4D97-AF65-F5344CB8AC3E}">
        <p14:creationId xmlns:p14="http://schemas.microsoft.com/office/powerpoint/2010/main" val="2678876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1CCEEA-212A-445A-B5B9-3AEB50B92E92}" type="slidenum">
              <a:rPr lang="en-US" smtClean="0"/>
              <a:t>51</a:t>
            </a:fld>
            <a:endParaRPr lang="en-US" dirty="0"/>
          </a:p>
        </p:txBody>
      </p:sp>
    </p:spTree>
    <p:extLst>
      <p:ext uri="{BB962C8B-B14F-4D97-AF65-F5344CB8AC3E}">
        <p14:creationId xmlns:p14="http://schemas.microsoft.com/office/powerpoint/2010/main" val="3607009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After the new route is added, packets to 10.164.0.71 will match both  </a:t>
            </a:r>
            <a:r>
              <a:rPr lang="en-US" sz="1200" b="1" dirty="0"/>
              <a:t>10.164.0.0/25</a:t>
            </a:r>
            <a:r>
              <a:rPr lang="en-US" sz="1200" dirty="0"/>
              <a:t> and </a:t>
            </a:r>
            <a:r>
              <a:rPr lang="en-US" sz="1200" b="1" dirty="0"/>
              <a:t>10.164.0.0/24</a:t>
            </a:r>
            <a:r>
              <a:rPr lang="en-US" sz="1200" dirty="0"/>
              <a:t>, but the first one will be selected, because it has 25 bits of match, while the second one only has 24 bits of match.</a:t>
            </a:r>
          </a:p>
          <a:p>
            <a:endParaRPr lang="en-US" dirty="0"/>
          </a:p>
        </p:txBody>
      </p:sp>
      <p:sp>
        <p:nvSpPr>
          <p:cNvPr id="4" name="Slide Number Placeholder 3"/>
          <p:cNvSpPr>
            <a:spLocks noGrp="1"/>
          </p:cNvSpPr>
          <p:nvPr>
            <p:ph type="sldNum" sz="quarter" idx="5"/>
          </p:nvPr>
        </p:nvSpPr>
        <p:spPr/>
        <p:txBody>
          <a:bodyPr/>
          <a:lstStyle/>
          <a:p>
            <a:fld id="{3E1CCEEA-212A-445A-B5B9-3AEB50B92E92}" type="slidenum">
              <a:rPr lang="en-US" smtClean="0"/>
              <a:t>55</a:t>
            </a:fld>
            <a:endParaRPr lang="en-US" dirty="0"/>
          </a:p>
        </p:txBody>
      </p:sp>
    </p:spTree>
    <p:extLst>
      <p:ext uri="{BB962C8B-B14F-4D97-AF65-F5344CB8AC3E}">
        <p14:creationId xmlns:p14="http://schemas.microsoft.com/office/powerpoint/2010/main" val="2124174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diagram is the setup for the lab</a:t>
            </a:r>
          </a:p>
        </p:txBody>
      </p:sp>
      <p:sp>
        <p:nvSpPr>
          <p:cNvPr id="4" name="Slide Number Placeholder 3"/>
          <p:cNvSpPr>
            <a:spLocks noGrp="1"/>
          </p:cNvSpPr>
          <p:nvPr>
            <p:ph type="sldNum" sz="quarter" idx="5"/>
          </p:nvPr>
        </p:nvSpPr>
        <p:spPr/>
        <p:txBody>
          <a:bodyPr/>
          <a:lstStyle/>
          <a:p>
            <a:fld id="{3E1CCEEA-212A-445A-B5B9-3AEB50B92E92}" type="slidenum">
              <a:rPr lang="en-US" smtClean="0"/>
              <a:t>64</a:t>
            </a:fld>
            <a:endParaRPr lang="en-US" dirty="0"/>
          </a:p>
        </p:txBody>
      </p:sp>
    </p:spTree>
    <p:extLst>
      <p:ext uri="{BB962C8B-B14F-4D97-AF65-F5344CB8AC3E}">
        <p14:creationId xmlns:p14="http://schemas.microsoft.com/office/powerpoint/2010/main" val="2732584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40F1021-B266-43B3-BDEC-DFA811CAEF20}" type="datetimeFigureOut">
              <a:rPr lang="en-US" smtClean="0"/>
              <a:t>8/10/2022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903F50-6C8B-4DF5-9707-78408FB2F531}" type="slidenum">
              <a:rPr lang="en-US" smtClean="0"/>
              <a:t>‹#›</a:t>
            </a:fld>
            <a:endParaRPr lang="en-US" dirty="0"/>
          </a:p>
        </p:txBody>
      </p:sp>
    </p:spTree>
    <p:extLst>
      <p:ext uri="{BB962C8B-B14F-4D97-AF65-F5344CB8AC3E}">
        <p14:creationId xmlns:p14="http://schemas.microsoft.com/office/powerpoint/2010/main" val="1099632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F1021-B266-43B3-BDEC-DFA811CAEF20}" type="datetimeFigureOut">
              <a:rPr lang="en-US" smtClean="0"/>
              <a:t>8/10/2022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903F50-6C8B-4DF5-9707-78408FB2F531}" type="slidenum">
              <a:rPr lang="en-US" smtClean="0"/>
              <a:t>‹#›</a:t>
            </a:fld>
            <a:endParaRPr lang="en-US" dirty="0"/>
          </a:p>
        </p:txBody>
      </p:sp>
    </p:spTree>
    <p:extLst>
      <p:ext uri="{BB962C8B-B14F-4D97-AF65-F5344CB8AC3E}">
        <p14:creationId xmlns:p14="http://schemas.microsoft.com/office/powerpoint/2010/main" val="1969114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F1021-B266-43B3-BDEC-DFA811CAEF20}" type="datetimeFigureOut">
              <a:rPr lang="en-US" smtClean="0"/>
              <a:t>8/10/2022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903F50-6C8B-4DF5-9707-78408FB2F531}" type="slidenum">
              <a:rPr lang="en-US" smtClean="0"/>
              <a:t>‹#›</a:t>
            </a:fld>
            <a:endParaRPr lang="en-US" dirty="0"/>
          </a:p>
        </p:txBody>
      </p:sp>
    </p:spTree>
    <p:extLst>
      <p:ext uri="{BB962C8B-B14F-4D97-AF65-F5344CB8AC3E}">
        <p14:creationId xmlns:p14="http://schemas.microsoft.com/office/powerpoint/2010/main" val="1599603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F1021-B266-43B3-BDEC-DFA811CAEF20}" type="datetimeFigureOut">
              <a:rPr lang="en-US" smtClean="0"/>
              <a:t>8/10/2022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903F50-6C8B-4DF5-9707-78408FB2F531}" type="slidenum">
              <a:rPr lang="en-US" smtClean="0"/>
              <a:t>‹#›</a:t>
            </a:fld>
            <a:endParaRPr lang="en-US" dirty="0"/>
          </a:p>
        </p:txBody>
      </p:sp>
    </p:spTree>
    <p:extLst>
      <p:ext uri="{BB962C8B-B14F-4D97-AF65-F5344CB8AC3E}">
        <p14:creationId xmlns:p14="http://schemas.microsoft.com/office/powerpoint/2010/main" val="357470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0F1021-B266-43B3-BDEC-DFA811CAEF20}" type="datetimeFigureOut">
              <a:rPr lang="en-US" smtClean="0"/>
              <a:t>8/10/2022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903F50-6C8B-4DF5-9707-78408FB2F531}" type="slidenum">
              <a:rPr lang="en-US" smtClean="0"/>
              <a:t>‹#›</a:t>
            </a:fld>
            <a:endParaRPr lang="en-US" dirty="0"/>
          </a:p>
        </p:txBody>
      </p:sp>
    </p:spTree>
    <p:extLst>
      <p:ext uri="{BB962C8B-B14F-4D97-AF65-F5344CB8AC3E}">
        <p14:creationId xmlns:p14="http://schemas.microsoft.com/office/powerpoint/2010/main" val="3748322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0F1021-B266-43B3-BDEC-DFA811CAEF20}" type="datetimeFigureOut">
              <a:rPr lang="en-US" smtClean="0"/>
              <a:t>8/10/2022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903F50-6C8B-4DF5-9707-78408FB2F531}" type="slidenum">
              <a:rPr lang="en-US" smtClean="0"/>
              <a:t>‹#›</a:t>
            </a:fld>
            <a:endParaRPr lang="en-US" dirty="0"/>
          </a:p>
        </p:txBody>
      </p:sp>
    </p:spTree>
    <p:extLst>
      <p:ext uri="{BB962C8B-B14F-4D97-AF65-F5344CB8AC3E}">
        <p14:creationId xmlns:p14="http://schemas.microsoft.com/office/powerpoint/2010/main" val="1257329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0F1021-B266-43B3-BDEC-DFA811CAEF20}" type="datetimeFigureOut">
              <a:rPr lang="en-US" smtClean="0"/>
              <a:t>8/10/2022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3903F50-6C8B-4DF5-9707-78408FB2F531}" type="slidenum">
              <a:rPr lang="en-US" smtClean="0"/>
              <a:t>‹#›</a:t>
            </a:fld>
            <a:endParaRPr lang="en-US" dirty="0"/>
          </a:p>
        </p:txBody>
      </p:sp>
    </p:spTree>
    <p:extLst>
      <p:ext uri="{BB962C8B-B14F-4D97-AF65-F5344CB8AC3E}">
        <p14:creationId xmlns:p14="http://schemas.microsoft.com/office/powerpoint/2010/main" val="3330895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0F1021-B266-43B3-BDEC-DFA811CAEF20}" type="datetimeFigureOut">
              <a:rPr lang="en-US" smtClean="0"/>
              <a:t>8/10/2022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3903F50-6C8B-4DF5-9707-78408FB2F531}" type="slidenum">
              <a:rPr lang="en-US" smtClean="0"/>
              <a:t>‹#›</a:t>
            </a:fld>
            <a:endParaRPr lang="en-US" dirty="0"/>
          </a:p>
        </p:txBody>
      </p:sp>
    </p:spTree>
    <p:extLst>
      <p:ext uri="{BB962C8B-B14F-4D97-AF65-F5344CB8AC3E}">
        <p14:creationId xmlns:p14="http://schemas.microsoft.com/office/powerpoint/2010/main" val="3059584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0F1021-B266-43B3-BDEC-DFA811CAEF20}" type="datetimeFigureOut">
              <a:rPr lang="en-US" smtClean="0"/>
              <a:t>8/10/2022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3903F50-6C8B-4DF5-9707-78408FB2F531}" type="slidenum">
              <a:rPr lang="en-US" smtClean="0"/>
              <a:t>‹#›</a:t>
            </a:fld>
            <a:endParaRPr lang="en-US" dirty="0"/>
          </a:p>
        </p:txBody>
      </p:sp>
    </p:spTree>
    <p:extLst>
      <p:ext uri="{BB962C8B-B14F-4D97-AF65-F5344CB8AC3E}">
        <p14:creationId xmlns:p14="http://schemas.microsoft.com/office/powerpoint/2010/main" val="4126743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0F1021-B266-43B3-BDEC-DFA811CAEF20}" type="datetimeFigureOut">
              <a:rPr lang="en-US" smtClean="0"/>
              <a:t>8/10/2022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903F50-6C8B-4DF5-9707-78408FB2F531}" type="slidenum">
              <a:rPr lang="en-US" smtClean="0"/>
              <a:t>‹#›</a:t>
            </a:fld>
            <a:endParaRPr lang="en-US" dirty="0"/>
          </a:p>
        </p:txBody>
      </p:sp>
    </p:spTree>
    <p:extLst>
      <p:ext uri="{BB962C8B-B14F-4D97-AF65-F5344CB8AC3E}">
        <p14:creationId xmlns:p14="http://schemas.microsoft.com/office/powerpoint/2010/main" val="2511639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0F1021-B266-43B3-BDEC-DFA811CAEF20}" type="datetimeFigureOut">
              <a:rPr lang="en-US" smtClean="0"/>
              <a:t>8/10/2022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903F50-6C8B-4DF5-9707-78408FB2F531}" type="slidenum">
              <a:rPr lang="en-US" smtClean="0"/>
              <a:t>‹#›</a:t>
            </a:fld>
            <a:endParaRPr lang="en-US" dirty="0"/>
          </a:p>
        </p:txBody>
      </p:sp>
    </p:spTree>
    <p:extLst>
      <p:ext uri="{BB962C8B-B14F-4D97-AF65-F5344CB8AC3E}">
        <p14:creationId xmlns:p14="http://schemas.microsoft.com/office/powerpoint/2010/main" val="3021185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0F1021-B266-43B3-BDEC-DFA811CAEF20}" type="datetimeFigureOut">
              <a:rPr lang="en-US" smtClean="0"/>
              <a:t>8/10/2022</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903F50-6C8B-4DF5-9707-78408FB2F531}" type="slidenum">
              <a:rPr lang="en-US" smtClean="0"/>
              <a:t>‹#›</a:t>
            </a:fld>
            <a:endParaRPr lang="en-US" dirty="0"/>
          </a:p>
        </p:txBody>
      </p:sp>
    </p:spTree>
    <p:extLst>
      <p:ext uri="{BB962C8B-B14F-4D97-AF65-F5344CB8AC3E}">
        <p14:creationId xmlns:p14="http://schemas.microsoft.com/office/powerpoint/2010/main" val="4085947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datacentermap.com/"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stat.ripe.net/widget/asn-neighbours"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image" Target="../media/image24.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ustc.edu.c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image" Target="../media/image37.tmp"/><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tmp"/><Relationship Id="rId2" Type="http://schemas.openxmlformats.org/officeDocument/2006/relationships/image" Target="../media/image40.tmp"/><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6.xml.rels><?xml version="1.0" encoding="UTF-8" standalone="yes"?>
<Relationships xmlns="http://schemas.openxmlformats.org/package/2006/relationships"><Relationship Id="rId2" Type="http://schemas.openxmlformats.org/officeDocument/2006/relationships/image" Target="../media/image45.tmp"/><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6.tmp"/><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9.tmp"/><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2.tmp"/><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seedsecuritylabs.org/emulator/"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4.tmp"/><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7.tmp"/><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2743200"/>
            <a:ext cx="8915400" cy="1470025"/>
          </a:xfrm>
        </p:spPr>
        <p:txBody>
          <a:bodyPr>
            <a:noAutofit/>
          </a:bodyPr>
          <a:lstStyle/>
          <a:p>
            <a:r>
              <a:rPr lang="en-US" sz="5400" dirty="0"/>
              <a:t>BGP and Attacks</a:t>
            </a:r>
          </a:p>
        </p:txBody>
      </p:sp>
    </p:spTree>
    <p:extLst>
      <p:ext uri="{BB962C8B-B14F-4D97-AF65-F5344CB8AC3E}">
        <p14:creationId xmlns:p14="http://schemas.microsoft.com/office/powerpoint/2010/main" val="528817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000E7-74E7-7FB1-E697-C1D4EA8C381A}"/>
              </a:ext>
            </a:extLst>
          </p:cNvPr>
          <p:cNvSpPr>
            <a:spLocks noGrp="1"/>
          </p:cNvSpPr>
          <p:nvPr>
            <p:ph type="title"/>
          </p:nvPr>
        </p:nvSpPr>
        <p:spPr/>
        <p:txBody>
          <a:bodyPr/>
          <a:lstStyle/>
          <a:p>
            <a:pPr algn="l"/>
            <a:r>
              <a:rPr lang="en-US" dirty="0"/>
              <a:t>Transit AS</a:t>
            </a:r>
          </a:p>
        </p:txBody>
      </p:sp>
      <p:sp>
        <p:nvSpPr>
          <p:cNvPr id="4" name="TextBox 3">
            <a:extLst>
              <a:ext uri="{FF2B5EF4-FFF2-40B4-BE49-F238E27FC236}">
                <a16:creationId xmlns:a16="http://schemas.microsoft.com/office/drawing/2014/main" id="{B357FFAE-3B7F-3334-C6EA-D3176CCBFCF1}"/>
              </a:ext>
            </a:extLst>
          </p:cNvPr>
          <p:cNvSpPr txBox="1"/>
          <p:nvPr/>
        </p:nvSpPr>
        <p:spPr>
          <a:xfrm>
            <a:off x="8836446" y="2120861"/>
            <a:ext cx="2743200" cy="1077218"/>
          </a:xfrm>
          <a:prstGeom prst="rect">
            <a:avLst/>
          </a:prstGeom>
          <a:noFill/>
        </p:spPr>
        <p:txBody>
          <a:bodyPr wrap="square" rtlCol="0">
            <a:spAutoFit/>
          </a:bodyPr>
          <a:lstStyle/>
          <a:p>
            <a:r>
              <a:rPr lang="en-US" sz="3200" dirty="0"/>
              <a:t>Provide transit to others</a:t>
            </a:r>
          </a:p>
        </p:txBody>
      </p:sp>
      <p:pic>
        <p:nvPicPr>
          <p:cNvPr id="8" name="Picture 7">
            <a:extLst>
              <a:ext uri="{FF2B5EF4-FFF2-40B4-BE49-F238E27FC236}">
                <a16:creationId xmlns:a16="http://schemas.microsoft.com/office/drawing/2014/main" id="{FE00037D-8376-2152-9E73-2CB510CF7B8D}"/>
              </a:ext>
            </a:extLst>
          </p:cNvPr>
          <p:cNvPicPr>
            <a:picLocks noChangeAspect="1"/>
          </p:cNvPicPr>
          <p:nvPr/>
        </p:nvPicPr>
        <p:blipFill>
          <a:blip r:embed="rId2"/>
          <a:stretch>
            <a:fillRect/>
          </a:stretch>
        </p:blipFill>
        <p:spPr>
          <a:xfrm>
            <a:off x="533400" y="1905000"/>
            <a:ext cx="7315200" cy="4449962"/>
          </a:xfrm>
          <a:prstGeom prst="rect">
            <a:avLst/>
          </a:prstGeom>
        </p:spPr>
      </p:pic>
    </p:spTree>
    <p:extLst>
      <p:ext uri="{BB962C8B-B14F-4D97-AF65-F5344CB8AC3E}">
        <p14:creationId xmlns:p14="http://schemas.microsoft.com/office/powerpoint/2010/main" val="623809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B1BA7-EA58-A227-F4BD-C00CC54F4028}"/>
              </a:ext>
            </a:extLst>
          </p:cNvPr>
          <p:cNvSpPr>
            <a:spLocks noGrp="1"/>
          </p:cNvSpPr>
          <p:nvPr>
            <p:ph type="title"/>
          </p:nvPr>
        </p:nvSpPr>
        <p:spPr/>
        <p:txBody>
          <a:bodyPr/>
          <a:lstStyle/>
          <a:p>
            <a:pPr algn="l"/>
            <a:r>
              <a:rPr lang="en-US" dirty="0"/>
              <a:t>Peering</a:t>
            </a:r>
          </a:p>
        </p:txBody>
      </p:sp>
      <p:sp>
        <p:nvSpPr>
          <p:cNvPr id="3" name="Content Placeholder 2">
            <a:extLst>
              <a:ext uri="{FF2B5EF4-FFF2-40B4-BE49-F238E27FC236}">
                <a16:creationId xmlns:a16="http://schemas.microsoft.com/office/drawing/2014/main" id="{BD693630-3C26-E5D3-3EF7-765B9AD46846}"/>
              </a:ext>
            </a:extLst>
          </p:cNvPr>
          <p:cNvSpPr>
            <a:spLocks noGrp="1"/>
          </p:cNvSpPr>
          <p:nvPr>
            <p:ph idx="1"/>
          </p:nvPr>
        </p:nvSpPr>
        <p:spPr/>
        <p:txBody>
          <a:bodyPr/>
          <a:lstStyle/>
          <a:p>
            <a:r>
              <a:rPr lang="en-US" dirty="0"/>
              <a:t>Autonomous Systems peer with one another in an Internet Exchange or a data center</a:t>
            </a:r>
          </a:p>
        </p:txBody>
      </p:sp>
      <p:pic>
        <p:nvPicPr>
          <p:cNvPr id="4" name="Content Placeholder 4" descr="Diagram&#10;&#10;Description automatically generated">
            <a:extLst>
              <a:ext uri="{FF2B5EF4-FFF2-40B4-BE49-F238E27FC236}">
                <a16:creationId xmlns:a16="http://schemas.microsoft.com/office/drawing/2014/main" id="{01A53205-F36B-B780-5E0D-B187641F6A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2801475"/>
            <a:ext cx="7944959" cy="3324689"/>
          </a:xfrm>
          <a:prstGeom prst="rect">
            <a:avLst/>
          </a:prstGeom>
        </p:spPr>
      </p:pic>
    </p:spTree>
    <p:extLst>
      <p:ext uri="{BB962C8B-B14F-4D97-AF65-F5344CB8AC3E}">
        <p14:creationId xmlns:p14="http://schemas.microsoft.com/office/powerpoint/2010/main" val="3933360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3FFD6-6D88-761A-DA20-874625EA599D}"/>
              </a:ext>
            </a:extLst>
          </p:cNvPr>
          <p:cNvSpPr>
            <a:spLocks noGrp="1"/>
          </p:cNvSpPr>
          <p:nvPr>
            <p:ph type="title"/>
          </p:nvPr>
        </p:nvSpPr>
        <p:spPr/>
        <p:txBody>
          <a:bodyPr/>
          <a:lstStyle/>
          <a:p>
            <a:pPr algn="l"/>
            <a:r>
              <a:rPr lang="en-US" dirty="0"/>
              <a:t>Internet Exchange</a:t>
            </a:r>
          </a:p>
        </p:txBody>
      </p:sp>
      <p:pic>
        <p:nvPicPr>
          <p:cNvPr id="5" name="Content Placeholder 4">
            <a:extLst>
              <a:ext uri="{FF2B5EF4-FFF2-40B4-BE49-F238E27FC236}">
                <a16:creationId xmlns:a16="http://schemas.microsoft.com/office/drawing/2014/main" id="{8A5B3768-082E-8027-8013-72C1DEC933DD}"/>
              </a:ext>
            </a:extLst>
          </p:cNvPr>
          <p:cNvPicPr>
            <a:picLocks noGrp="1" noChangeAspect="1"/>
          </p:cNvPicPr>
          <p:nvPr>
            <p:ph idx="1"/>
          </p:nvPr>
        </p:nvPicPr>
        <p:blipFill>
          <a:blip r:embed="rId2"/>
          <a:stretch>
            <a:fillRect/>
          </a:stretch>
        </p:blipFill>
        <p:spPr>
          <a:xfrm>
            <a:off x="914400" y="2057400"/>
            <a:ext cx="6125430" cy="3562847"/>
          </a:xfrm>
        </p:spPr>
      </p:pic>
      <p:sp>
        <p:nvSpPr>
          <p:cNvPr id="7" name="TextBox 6">
            <a:extLst>
              <a:ext uri="{FF2B5EF4-FFF2-40B4-BE49-F238E27FC236}">
                <a16:creationId xmlns:a16="http://schemas.microsoft.com/office/drawing/2014/main" id="{EFFCB270-FB9F-6EDE-5F5E-367F35AB79BC}"/>
              </a:ext>
            </a:extLst>
          </p:cNvPr>
          <p:cNvSpPr txBox="1"/>
          <p:nvPr/>
        </p:nvSpPr>
        <p:spPr>
          <a:xfrm>
            <a:off x="578386" y="5791200"/>
            <a:ext cx="6097836" cy="369332"/>
          </a:xfrm>
          <a:prstGeom prst="rect">
            <a:avLst/>
          </a:prstGeom>
          <a:noFill/>
        </p:spPr>
        <p:txBody>
          <a:bodyPr wrap="square">
            <a:spAutoFit/>
          </a:bodyPr>
          <a:lstStyle/>
          <a:p>
            <a:pPr marL="342900" marR="0">
              <a:spcBef>
                <a:spcPts val="0"/>
              </a:spcBef>
              <a:spcAft>
                <a:spcPts val="0"/>
              </a:spcAft>
            </a:pPr>
            <a:r>
              <a:rPr lang="en-US" sz="1800" dirty="0">
                <a:effectLst/>
                <a:latin typeface="Calibri" panose="020F0502020204030204" pitchFamily="34" charset="0"/>
              </a:rPr>
              <a:t>source: </a:t>
            </a:r>
            <a:r>
              <a:rPr lang="en-US" sz="1800" dirty="0" err="1">
                <a:effectLst/>
                <a:latin typeface="Calibri" panose="020F0502020204030204" pitchFamily="34" charset="0"/>
              </a:rPr>
              <a:t>wikipedia</a:t>
            </a:r>
            <a:endParaRPr lang="en-US" sz="1800" dirty="0">
              <a:effectLst/>
              <a:latin typeface="Calibri" panose="020F0502020204030204" pitchFamily="34" charset="0"/>
            </a:endParaRPr>
          </a:p>
        </p:txBody>
      </p:sp>
      <p:sp>
        <p:nvSpPr>
          <p:cNvPr id="9" name="TextBox 8">
            <a:extLst>
              <a:ext uri="{FF2B5EF4-FFF2-40B4-BE49-F238E27FC236}">
                <a16:creationId xmlns:a16="http://schemas.microsoft.com/office/drawing/2014/main" id="{45C4F820-DE0C-DE6D-BED9-18B0B1C94B1B}"/>
              </a:ext>
            </a:extLst>
          </p:cNvPr>
          <p:cNvSpPr txBox="1"/>
          <p:nvPr/>
        </p:nvSpPr>
        <p:spPr>
          <a:xfrm>
            <a:off x="7620000" y="2362200"/>
            <a:ext cx="3428082" cy="954107"/>
          </a:xfrm>
          <a:prstGeom prst="rect">
            <a:avLst/>
          </a:prstGeom>
          <a:noFill/>
        </p:spPr>
        <p:txBody>
          <a:bodyPr wrap="square">
            <a:spAutoFit/>
          </a:bodyPr>
          <a:lstStyle/>
          <a:p>
            <a:r>
              <a:rPr lang="en-US" sz="2800" dirty="0">
                <a:effectLst/>
                <a:latin typeface="Calibri" panose="020F0502020204030204" pitchFamily="34" charset="0"/>
              </a:rPr>
              <a:t>Switch at Amsterdam Internet Exchange </a:t>
            </a:r>
            <a:endParaRPr lang="en-US" sz="2800" dirty="0"/>
          </a:p>
        </p:txBody>
      </p:sp>
    </p:spTree>
    <p:extLst>
      <p:ext uri="{BB962C8B-B14F-4D97-AF65-F5344CB8AC3E}">
        <p14:creationId xmlns:p14="http://schemas.microsoft.com/office/powerpoint/2010/main" val="134131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777E8-69C3-B553-FB6F-182145B056EA}"/>
              </a:ext>
            </a:extLst>
          </p:cNvPr>
          <p:cNvSpPr>
            <a:spLocks noGrp="1"/>
          </p:cNvSpPr>
          <p:nvPr>
            <p:ph type="title"/>
          </p:nvPr>
        </p:nvSpPr>
        <p:spPr/>
        <p:txBody>
          <a:bodyPr/>
          <a:lstStyle/>
          <a:p>
            <a:pPr algn="l"/>
            <a:r>
              <a:rPr lang="en-US" dirty="0"/>
              <a:t>IXP Map</a:t>
            </a:r>
          </a:p>
        </p:txBody>
      </p:sp>
      <p:pic>
        <p:nvPicPr>
          <p:cNvPr id="5" name="Content Placeholder 4">
            <a:extLst>
              <a:ext uri="{FF2B5EF4-FFF2-40B4-BE49-F238E27FC236}">
                <a16:creationId xmlns:a16="http://schemas.microsoft.com/office/drawing/2014/main" id="{3B2A1817-B032-6EEA-D8C9-71E98772D93B}"/>
              </a:ext>
            </a:extLst>
          </p:cNvPr>
          <p:cNvPicPr>
            <a:picLocks noGrp="1" noChangeAspect="1"/>
          </p:cNvPicPr>
          <p:nvPr>
            <p:ph idx="1"/>
          </p:nvPr>
        </p:nvPicPr>
        <p:blipFill>
          <a:blip r:embed="rId2"/>
          <a:stretch>
            <a:fillRect/>
          </a:stretch>
        </p:blipFill>
        <p:spPr>
          <a:xfrm>
            <a:off x="762000" y="1444262"/>
            <a:ext cx="8612579" cy="4525963"/>
          </a:xfrm>
        </p:spPr>
      </p:pic>
      <p:sp>
        <p:nvSpPr>
          <p:cNvPr id="7" name="TextBox 6">
            <a:extLst>
              <a:ext uri="{FF2B5EF4-FFF2-40B4-BE49-F238E27FC236}">
                <a16:creationId xmlns:a16="http://schemas.microsoft.com/office/drawing/2014/main" id="{852FD9CF-47DE-100D-504B-7D92CB93D131}"/>
              </a:ext>
            </a:extLst>
          </p:cNvPr>
          <p:cNvSpPr txBox="1"/>
          <p:nvPr/>
        </p:nvSpPr>
        <p:spPr>
          <a:xfrm>
            <a:off x="763836" y="5996849"/>
            <a:ext cx="6097836" cy="369332"/>
          </a:xfrm>
          <a:prstGeom prst="rect">
            <a:avLst/>
          </a:prstGeom>
          <a:noFill/>
        </p:spPr>
        <p:txBody>
          <a:bodyPr wrap="square">
            <a:spAutoFit/>
          </a:bodyPr>
          <a:lstStyle/>
          <a:p>
            <a:r>
              <a:rPr lang="en-US" sz="1800" dirty="0">
                <a:effectLst/>
                <a:latin typeface="Calibri" panose="020F0502020204030204" pitchFamily="34" charset="0"/>
              </a:rPr>
              <a:t>Source: </a:t>
            </a:r>
            <a:r>
              <a:rPr lang="en-US" sz="1800" dirty="0">
                <a:effectLst/>
                <a:latin typeface="Calibri" panose="020F0502020204030204" pitchFamily="34" charset="0"/>
                <a:hlinkClick r:id="rId3"/>
              </a:rPr>
              <a:t>http://www.datacentermap.com</a:t>
            </a:r>
            <a:endParaRPr lang="en-US" dirty="0"/>
          </a:p>
        </p:txBody>
      </p:sp>
    </p:spTree>
    <p:extLst>
      <p:ext uri="{BB962C8B-B14F-4D97-AF65-F5344CB8AC3E}">
        <p14:creationId xmlns:p14="http://schemas.microsoft.com/office/powerpoint/2010/main" val="1939671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996D5-16E3-5860-5A8C-72F98E16EEE2}"/>
              </a:ext>
            </a:extLst>
          </p:cNvPr>
          <p:cNvSpPr>
            <a:spLocks noGrp="1"/>
          </p:cNvSpPr>
          <p:nvPr>
            <p:ph type="title"/>
          </p:nvPr>
        </p:nvSpPr>
        <p:spPr/>
        <p:txBody>
          <a:bodyPr>
            <a:normAutofit/>
          </a:bodyPr>
          <a:lstStyle/>
          <a:p>
            <a:pPr algn="l"/>
            <a:r>
              <a:rPr lang="en-US" dirty="0"/>
              <a:t>AS11872 (Syracuse University): Stub AS</a:t>
            </a:r>
          </a:p>
        </p:txBody>
      </p:sp>
      <p:pic>
        <p:nvPicPr>
          <p:cNvPr id="5" name="Content Placeholder 4">
            <a:extLst>
              <a:ext uri="{FF2B5EF4-FFF2-40B4-BE49-F238E27FC236}">
                <a16:creationId xmlns:a16="http://schemas.microsoft.com/office/drawing/2014/main" id="{67A7CE92-3C99-5D3D-08B0-471449F618DD}"/>
              </a:ext>
            </a:extLst>
          </p:cNvPr>
          <p:cNvPicPr>
            <a:picLocks noGrp="1" noChangeAspect="1"/>
          </p:cNvPicPr>
          <p:nvPr>
            <p:ph idx="1"/>
          </p:nvPr>
        </p:nvPicPr>
        <p:blipFill>
          <a:blip r:embed="rId2"/>
          <a:stretch>
            <a:fillRect/>
          </a:stretch>
        </p:blipFill>
        <p:spPr>
          <a:xfrm>
            <a:off x="609600" y="1676400"/>
            <a:ext cx="8839200" cy="1645427"/>
          </a:xfrm>
        </p:spPr>
      </p:pic>
      <p:sp>
        <p:nvSpPr>
          <p:cNvPr id="7" name="TextBox 6">
            <a:extLst>
              <a:ext uri="{FF2B5EF4-FFF2-40B4-BE49-F238E27FC236}">
                <a16:creationId xmlns:a16="http://schemas.microsoft.com/office/drawing/2014/main" id="{F8AC9C70-FB2E-C652-11E4-703BD2D19630}"/>
              </a:ext>
            </a:extLst>
          </p:cNvPr>
          <p:cNvSpPr txBox="1"/>
          <p:nvPr/>
        </p:nvSpPr>
        <p:spPr>
          <a:xfrm>
            <a:off x="605928" y="3429000"/>
            <a:ext cx="6097836" cy="369332"/>
          </a:xfrm>
          <a:prstGeom prst="rect">
            <a:avLst/>
          </a:prstGeom>
          <a:noFill/>
        </p:spPr>
        <p:txBody>
          <a:bodyPr wrap="square">
            <a:spAutoFit/>
          </a:bodyPr>
          <a:lstStyle/>
          <a:p>
            <a:r>
              <a:rPr lang="en-US" sz="1800" dirty="0">
                <a:effectLst/>
                <a:latin typeface="Calibri" panose="020F0502020204030204" pitchFamily="34" charset="0"/>
              </a:rPr>
              <a:t>URL: </a:t>
            </a:r>
            <a:r>
              <a:rPr lang="en-US" sz="1800" dirty="0">
                <a:effectLst/>
                <a:latin typeface="Calibri" panose="020F0502020204030204" pitchFamily="34" charset="0"/>
                <a:hlinkClick r:id="rId3"/>
              </a:rPr>
              <a:t>https://stat.ripe.net/widget/asn-neighbours</a:t>
            </a:r>
            <a:endParaRPr lang="en-US" dirty="0"/>
          </a:p>
        </p:txBody>
      </p:sp>
      <p:pic>
        <p:nvPicPr>
          <p:cNvPr id="9" name="Picture 8">
            <a:extLst>
              <a:ext uri="{FF2B5EF4-FFF2-40B4-BE49-F238E27FC236}">
                <a16:creationId xmlns:a16="http://schemas.microsoft.com/office/drawing/2014/main" id="{4B51916B-A9C3-A1C3-EA79-2C43B3DFDFDB}"/>
              </a:ext>
            </a:extLst>
          </p:cNvPr>
          <p:cNvPicPr>
            <a:picLocks noChangeAspect="1"/>
          </p:cNvPicPr>
          <p:nvPr/>
        </p:nvPicPr>
        <p:blipFill>
          <a:blip r:embed="rId4"/>
          <a:stretch>
            <a:fillRect/>
          </a:stretch>
        </p:blipFill>
        <p:spPr>
          <a:xfrm>
            <a:off x="457200" y="3848100"/>
            <a:ext cx="5019941" cy="2667000"/>
          </a:xfrm>
          <a:prstGeom prst="rect">
            <a:avLst/>
          </a:prstGeom>
        </p:spPr>
      </p:pic>
    </p:spTree>
    <p:extLst>
      <p:ext uri="{BB962C8B-B14F-4D97-AF65-F5344CB8AC3E}">
        <p14:creationId xmlns:p14="http://schemas.microsoft.com/office/powerpoint/2010/main" val="990388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F7D07-BCEA-9E3C-D3A7-982127356021}"/>
              </a:ext>
            </a:extLst>
          </p:cNvPr>
          <p:cNvSpPr>
            <a:spLocks noGrp="1"/>
          </p:cNvSpPr>
          <p:nvPr>
            <p:ph type="title"/>
          </p:nvPr>
        </p:nvSpPr>
        <p:spPr/>
        <p:txBody>
          <a:bodyPr/>
          <a:lstStyle/>
          <a:p>
            <a:pPr algn="l"/>
            <a:r>
              <a:rPr lang="en-US" dirty="0"/>
              <a:t>ASN and IP</a:t>
            </a:r>
          </a:p>
        </p:txBody>
      </p:sp>
      <p:sp>
        <p:nvSpPr>
          <p:cNvPr id="3" name="Content Placeholder 2">
            <a:extLst>
              <a:ext uri="{FF2B5EF4-FFF2-40B4-BE49-F238E27FC236}">
                <a16:creationId xmlns:a16="http://schemas.microsoft.com/office/drawing/2014/main" id="{201327F9-D1BB-44A2-96B1-8F02491AE040}"/>
              </a:ext>
            </a:extLst>
          </p:cNvPr>
          <p:cNvSpPr>
            <a:spLocks noGrp="1"/>
          </p:cNvSpPr>
          <p:nvPr>
            <p:ph idx="1"/>
          </p:nvPr>
        </p:nvSpPr>
        <p:spPr>
          <a:xfrm>
            <a:off x="609600" y="1600201"/>
            <a:ext cx="10972800" cy="4983161"/>
          </a:xfrm>
        </p:spPr>
        <p:txBody>
          <a:bodyPr/>
          <a:lstStyle/>
          <a:p>
            <a:r>
              <a:rPr lang="en-US" dirty="0"/>
              <a:t>Find ASN from IP Address</a:t>
            </a:r>
          </a:p>
          <a:p>
            <a:pPr marL="0" indent="0">
              <a:buNone/>
            </a:pPr>
            <a:endParaRPr lang="en-US" dirty="0"/>
          </a:p>
          <a:p>
            <a:pPr marL="0" indent="0">
              <a:buNone/>
            </a:pPr>
            <a:endParaRPr lang="en-US" dirty="0"/>
          </a:p>
          <a:p>
            <a:pPr marL="0" indent="0">
              <a:buNone/>
            </a:pPr>
            <a:endParaRPr lang="en-US" dirty="0"/>
          </a:p>
          <a:p>
            <a:r>
              <a:rPr lang="en-US" dirty="0"/>
              <a:t>Find IP prefix from ASN</a:t>
            </a:r>
          </a:p>
        </p:txBody>
      </p:sp>
      <p:pic>
        <p:nvPicPr>
          <p:cNvPr id="7" name="Picture 6" descr="Chart&#10;&#10;Description automatically generated with medium confidence">
            <a:extLst>
              <a:ext uri="{FF2B5EF4-FFF2-40B4-BE49-F238E27FC236}">
                <a16:creationId xmlns:a16="http://schemas.microsoft.com/office/drawing/2014/main" id="{0A673A1D-ADF1-01CB-C9C8-E7087D8955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834" y="2310217"/>
            <a:ext cx="8610600" cy="1381842"/>
          </a:xfrm>
          <a:prstGeom prst="rect">
            <a:avLst/>
          </a:prstGeom>
        </p:spPr>
      </p:pic>
      <p:pic>
        <p:nvPicPr>
          <p:cNvPr id="9" name="Picture 8" descr="Text&#10;&#10;Description automatically generated">
            <a:extLst>
              <a:ext uri="{FF2B5EF4-FFF2-40B4-BE49-F238E27FC236}">
                <a16:creationId xmlns:a16="http://schemas.microsoft.com/office/drawing/2014/main" id="{34E6F358-42D0-4941-7CB9-71FB40A19B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4557882"/>
            <a:ext cx="6182299" cy="1784154"/>
          </a:xfrm>
          <a:prstGeom prst="rect">
            <a:avLst/>
          </a:prstGeom>
        </p:spPr>
      </p:pic>
    </p:spTree>
    <p:extLst>
      <p:ext uri="{BB962C8B-B14F-4D97-AF65-F5344CB8AC3E}">
        <p14:creationId xmlns:p14="http://schemas.microsoft.com/office/powerpoint/2010/main" val="3236794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5B236-5C01-A508-0C0B-D58BDBCC7CBC}"/>
              </a:ext>
            </a:extLst>
          </p:cNvPr>
          <p:cNvSpPr>
            <a:spLocks noGrp="1"/>
          </p:cNvSpPr>
          <p:nvPr>
            <p:ph type="title"/>
          </p:nvPr>
        </p:nvSpPr>
        <p:spPr/>
        <p:txBody>
          <a:bodyPr>
            <a:normAutofit/>
          </a:bodyPr>
          <a:lstStyle/>
          <a:p>
            <a:pPr algn="l"/>
            <a:r>
              <a:rPr lang="en-US" dirty="0"/>
              <a:t>NYSERNET, AS3754 (Transit)</a:t>
            </a:r>
          </a:p>
        </p:txBody>
      </p:sp>
      <p:pic>
        <p:nvPicPr>
          <p:cNvPr id="5" name="Content Placeholder 4" descr="Chart, radar chart&#10;&#10;Description automatically generated">
            <a:extLst>
              <a:ext uri="{FF2B5EF4-FFF2-40B4-BE49-F238E27FC236}">
                <a16:creationId xmlns:a16="http://schemas.microsoft.com/office/drawing/2014/main" id="{53252ECB-AD09-389A-4807-1EE76293425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1752601"/>
            <a:ext cx="6477000" cy="4318000"/>
          </a:xfrm>
        </p:spPr>
      </p:pic>
    </p:spTree>
    <p:extLst>
      <p:ext uri="{BB962C8B-B14F-4D97-AF65-F5344CB8AC3E}">
        <p14:creationId xmlns:p14="http://schemas.microsoft.com/office/powerpoint/2010/main" val="468163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96E2F-111A-73F1-4FE9-8E79B2B92E85}"/>
              </a:ext>
            </a:extLst>
          </p:cNvPr>
          <p:cNvSpPr>
            <a:spLocks noGrp="1"/>
          </p:cNvSpPr>
          <p:nvPr>
            <p:ph type="title"/>
          </p:nvPr>
        </p:nvSpPr>
        <p:spPr/>
        <p:txBody>
          <a:bodyPr>
            <a:normAutofit/>
          </a:bodyPr>
          <a:lstStyle/>
          <a:p>
            <a:pPr algn="l"/>
            <a:r>
              <a:rPr lang="en-US" dirty="0"/>
              <a:t>Cogent (AS174): National Backbone</a:t>
            </a:r>
          </a:p>
        </p:txBody>
      </p:sp>
      <p:pic>
        <p:nvPicPr>
          <p:cNvPr id="5" name="Content Placeholder 4">
            <a:extLst>
              <a:ext uri="{FF2B5EF4-FFF2-40B4-BE49-F238E27FC236}">
                <a16:creationId xmlns:a16="http://schemas.microsoft.com/office/drawing/2014/main" id="{22A02E6F-D435-2019-1C2A-81219B23186A}"/>
              </a:ext>
            </a:extLst>
          </p:cNvPr>
          <p:cNvPicPr>
            <a:picLocks noGrp="1" noChangeAspect="1"/>
          </p:cNvPicPr>
          <p:nvPr>
            <p:ph idx="1"/>
          </p:nvPr>
        </p:nvPicPr>
        <p:blipFill>
          <a:blip r:embed="rId2"/>
          <a:stretch>
            <a:fillRect/>
          </a:stretch>
        </p:blipFill>
        <p:spPr>
          <a:xfrm>
            <a:off x="1177288" y="1600200"/>
            <a:ext cx="9837424" cy="4525963"/>
          </a:xfrm>
        </p:spPr>
      </p:pic>
    </p:spTree>
    <p:extLst>
      <p:ext uri="{BB962C8B-B14F-4D97-AF65-F5344CB8AC3E}">
        <p14:creationId xmlns:p14="http://schemas.microsoft.com/office/powerpoint/2010/main" val="3267263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9F846-F05B-74DB-7FB9-BE71F0FE7935}"/>
              </a:ext>
            </a:extLst>
          </p:cNvPr>
          <p:cNvSpPr>
            <a:spLocks noGrp="1"/>
          </p:cNvSpPr>
          <p:nvPr>
            <p:ph type="title"/>
          </p:nvPr>
        </p:nvSpPr>
        <p:spPr/>
        <p:txBody>
          <a:bodyPr/>
          <a:lstStyle/>
          <a:p>
            <a:r>
              <a:rPr lang="en-US" dirty="0"/>
              <a:t>How BGP Works </a:t>
            </a:r>
          </a:p>
        </p:txBody>
      </p:sp>
      <p:sp>
        <p:nvSpPr>
          <p:cNvPr id="3" name="Text Placeholder 2">
            <a:extLst>
              <a:ext uri="{FF2B5EF4-FFF2-40B4-BE49-F238E27FC236}">
                <a16:creationId xmlns:a16="http://schemas.microsoft.com/office/drawing/2014/main" id="{4FBF3346-691A-372B-5B61-DA4BA3F4E32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88555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41254-C0E8-3540-06F1-D1295C7E9BFB}"/>
              </a:ext>
            </a:extLst>
          </p:cNvPr>
          <p:cNvSpPr>
            <a:spLocks noGrp="1"/>
          </p:cNvSpPr>
          <p:nvPr>
            <p:ph type="title"/>
          </p:nvPr>
        </p:nvSpPr>
        <p:spPr/>
        <p:txBody>
          <a:bodyPr/>
          <a:lstStyle/>
          <a:p>
            <a:pPr algn="l"/>
            <a:r>
              <a:rPr lang="en-US" dirty="0"/>
              <a:t>BGP Overview</a:t>
            </a:r>
          </a:p>
        </p:txBody>
      </p:sp>
      <p:sp>
        <p:nvSpPr>
          <p:cNvPr id="3" name="Content Placeholder 2">
            <a:extLst>
              <a:ext uri="{FF2B5EF4-FFF2-40B4-BE49-F238E27FC236}">
                <a16:creationId xmlns:a16="http://schemas.microsoft.com/office/drawing/2014/main" id="{2CA77CF0-6C13-2B84-E7D6-71B6CF4237CA}"/>
              </a:ext>
            </a:extLst>
          </p:cNvPr>
          <p:cNvSpPr>
            <a:spLocks noGrp="1"/>
          </p:cNvSpPr>
          <p:nvPr>
            <p:ph idx="1"/>
          </p:nvPr>
        </p:nvSpPr>
        <p:spPr/>
        <p:txBody>
          <a:bodyPr/>
          <a:lstStyle/>
          <a:p>
            <a:r>
              <a:rPr lang="en-US" dirty="0"/>
              <a:t>EBGP (External BGP): for BGPs from different AS</a:t>
            </a:r>
          </a:p>
          <a:p>
            <a:r>
              <a:rPr lang="en-US" dirty="0"/>
              <a:t>IBGP (Internal BGP): for BGPs from the same AS</a:t>
            </a:r>
          </a:p>
        </p:txBody>
      </p:sp>
    </p:spTree>
    <p:extLst>
      <p:ext uri="{BB962C8B-B14F-4D97-AF65-F5344CB8AC3E}">
        <p14:creationId xmlns:p14="http://schemas.microsoft.com/office/powerpoint/2010/main" val="984664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754" y="304800"/>
            <a:ext cx="9549245" cy="914400"/>
          </a:xfrm>
        </p:spPr>
        <p:txBody>
          <a:bodyPr>
            <a:noAutofit/>
          </a:bodyPr>
          <a:lstStyle/>
          <a:p>
            <a:pPr algn="l"/>
            <a:r>
              <a:rPr lang="en-US" dirty="0"/>
              <a:t>Outline</a:t>
            </a:r>
          </a:p>
        </p:txBody>
      </p:sp>
      <p:sp>
        <p:nvSpPr>
          <p:cNvPr id="3" name="Content Placeholder 2"/>
          <p:cNvSpPr>
            <a:spLocks noGrp="1"/>
          </p:cNvSpPr>
          <p:nvPr>
            <p:ph idx="1"/>
          </p:nvPr>
        </p:nvSpPr>
        <p:spPr>
          <a:xfrm>
            <a:off x="685800" y="1524000"/>
            <a:ext cx="10972800" cy="4038600"/>
          </a:xfrm>
        </p:spPr>
        <p:txBody>
          <a:bodyPr>
            <a:normAutofit/>
          </a:bodyPr>
          <a:lstStyle/>
          <a:p>
            <a:r>
              <a:rPr lang="en-US" dirty="0"/>
              <a:t>Autonomous System and ASN</a:t>
            </a:r>
          </a:p>
          <a:p>
            <a:r>
              <a:rPr lang="en-US" dirty="0"/>
              <a:t>Peering and Internet Exchange Point</a:t>
            </a:r>
          </a:p>
          <a:p>
            <a:r>
              <a:rPr lang="en-US" dirty="0"/>
              <a:t>How BGP Protocol Works</a:t>
            </a:r>
          </a:p>
          <a:p>
            <a:r>
              <a:rPr lang="en-US" dirty="0"/>
              <a:t>IP Anycast</a:t>
            </a:r>
          </a:p>
          <a:p>
            <a:r>
              <a:rPr lang="en-US" dirty="0"/>
              <a:t>BGP Attacks</a:t>
            </a:r>
          </a:p>
          <a:p>
            <a:r>
              <a:rPr lang="en-US" dirty="0"/>
              <a:t>How to Secure BGP</a:t>
            </a:r>
          </a:p>
          <a:p>
            <a:pPr marL="0" lvl="1" indent="0">
              <a:buNone/>
            </a:pPr>
            <a:endParaRPr lang="en-US" sz="2000" dirty="0"/>
          </a:p>
        </p:txBody>
      </p:sp>
    </p:spTree>
    <p:extLst>
      <p:ext uri="{BB962C8B-B14F-4D97-AF65-F5344CB8AC3E}">
        <p14:creationId xmlns:p14="http://schemas.microsoft.com/office/powerpoint/2010/main" val="850159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84BE1-EBC3-E9A7-0CE0-950046F2A733}"/>
              </a:ext>
            </a:extLst>
          </p:cNvPr>
          <p:cNvSpPr>
            <a:spLocks noGrp="1"/>
          </p:cNvSpPr>
          <p:nvPr>
            <p:ph type="title"/>
          </p:nvPr>
        </p:nvSpPr>
        <p:spPr/>
        <p:txBody>
          <a:bodyPr/>
          <a:lstStyle/>
          <a:p>
            <a:pPr algn="l"/>
            <a:r>
              <a:rPr lang="en-US" dirty="0"/>
              <a:t>IP Prefix Announcement</a:t>
            </a:r>
          </a:p>
        </p:txBody>
      </p:sp>
      <p:pic>
        <p:nvPicPr>
          <p:cNvPr id="5" name="Content Placeholder 4">
            <a:extLst>
              <a:ext uri="{FF2B5EF4-FFF2-40B4-BE49-F238E27FC236}">
                <a16:creationId xmlns:a16="http://schemas.microsoft.com/office/drawing/2014/main" id="{AD98245B-D8BC-4650-F447-3B51A8277FD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9200" y="1752600"/>
            <a:ext cx="8507012" cy="4401164"/>
          </a:xfrm>
        </p:spPr>
      </p:pic>
    </p:spTree>
    <p:extLst>
      <p:ext uri="{BB962C8B-B14F-4D97-AF65-F5344CB8AC3E}">
        <p14:creationId xmlns:p14="http://schemas.microsoft.com/office/powerpoint/2010/main" val="3883116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88FC3-CCB1-518D-594E-837FD084ED9D}"/>
              </a:ext>
            </a:extLst>
          </p:cNvPr>
          <p:cNvSpPr>
            <a:spLocks noGrp="1"/>
          </p:cNvSpPr>
          <p:nvPr>
            <p:ph type="title"/>
          </p:nvPr>
        </p:nvSpPr>
        <p:spPr/>
        <p:txBody>
          <a:bodyPr/>
          <a:lstStyle/>
          <a:p>
            <a:pPr algn="l"/>
            <a:r>
              <a:rPr lang="en-US" dirty="0"/>
              <a:t>Peering Sessions</a:t>
            </a:r>
          </a:p>
        </p:txBody>
      </p:sp>
      <p:pic>
        <p:nvPicPr>
          <p:cNvPr id="5" name="Content Placeholder 4" descr="Text, letter&#10;&#10;Description automatically generated">
            <a:extLst>
              <a:ext uri="{FF2B5EF4-FFF2-40B4-BE49-F238E27FC236}">
                <a16:creationId xmlns:a16="http://schemas.microsoft.com/office/drawing/2014/main" id="{90990485-DF35-8FD3-52C8-8482AC9C9C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2209800"/>
            <a:ext cx="6781800" cy="3763219"/>
          </a:xfrm>
        </p:spPr>
      </p:pic>
      <p:sp>
        <p:nvSpPr>
          <p:cNvPr id="7" name="TextBox 6">
            <a:extLst>
              <a:ext uri="{FF2B5EF4-FFF2-40B4-BE49-F238E27FC236}">
                <a16:creationId xmlns:a16="http://schemas.microsoft.com/office/drawing/2014/main" id="{E68971F0-273D-FF15-EF8D-3C4A5836B225}"/>
              </a:ext>
            </a:extLst>
          </p:cNvPr>
          <p:cNvSpPr txBox="1"/>
          <p:nvPr/>
        </p:nvSpPr>
        <p:spPr>
          <a:xfrm>
            <a:off x="729866" y="1629053"/>
            <a:ext cx="7804533" cy="461665"/>
          </a:xfrm>
          <a:prstGeom prst="rect">
            <a:avLst/>
          </a:prstGeom>
          <a:noFill/>
        </p:spPr>
        <p:txBody>
          <a:bodyPr wrap="square">
            <a:spAutoFit/>
          </a:bodyPr>
          <a:lstStyle/>
          <a:p>
            <a:r>
              <a:rPr lang="en-US" sz="2400" dirty="0"/>
              <a:t>AS-150 Peers with AS-2: configuration on AS-150’s BGP router</a:t>
            </a:r>
          </a:p>
        </p:txBody>
      </p:sp>
    </p:spTree>
    <p:extLst>
      <p:ext uri="{BB962C8B-B14F-4D97-AF65-F5344CB8AC3E}">
        <p14:creationId xmlns:p14="http://schemas.microsoft.com/office/powerpoint/2010/main" val="1199472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EA477-5FB8-1C8D-5279-38C6FEF154C9}"/>
              </a:ext>
            </a:extLst>
          </p:cNvPr>
          <p:cNvSpPr>
            <a:spLocks noGrp="1"/>
          </p:cNvSpPr>
          <p:nvPr>
            <p:ph type="title"/>
          </p:nvPr>
        </p:nvSpPr>
        <p:spPr/>
        <p:txBody>
          <a:bodyPr/>
          <a:lstStyle/>
          <a:p>
            <a:pPr algn="l"/>
            <a:r>
              <a:rPr lang="en-US" dirty="0"/>
              <a:t>BGP Update Message</a:t>
            </a:r>
          </a:p>
        </p:txBody>
      </p:sp>
      <p:pic>
        <p:nvPicPr>
          <p:cNvPr id="5" name="Content Placeholder 4" descr="Table&#10;&#10;Description automatically generated">
            <a:extLst>
              <a:ext uri="{FF2B5EF4-FFF2-40B4-BE49-F238E27FC236}">
                <a16:creationId xmlns:a16="http://schemas.microsoft.com/office/drawing/2014/main" id="{D1585A40-CA40-A3E4-6348-AE46CBABAF3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1828800"/>
            <a:ext cx="7011378" cy="3962953"/>
          </a:xfrm>
        </p:spPr>
      </p:pic>
    </p:spTree>
    <p:extLst>
      <p:ext uri="{BB962C8B-B14F-4D97-AF65-F5344CB8AC3E}">
        <p14:creationId xmlns:p14="http://schemas.microsoft.com/office/powerpoint/2010/main" val="2131660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521C1-C63C-FF38-2E11-9D6599E333A9}"/>
              </a:ext>
            </a:extLst>
          </p:cNvPr>
          <p:cNvSpPr>
            <a:spLocks noGrp="1"/>
          </p:cNvSpPr>
          <p:nvPr>
            <p:ph type="title"/>
          </p:nvPr>
        </p:nvSpPr>
        <p:spPr/>
        <p:txBody>
          <a:bodyPr/>
          <a:lstStyle/>
          <a:p>
            <a:pPr algn="l"/>
            <a:r>
              <a:rPr lang="en-US" dirty="0"/>
              <a:t>Route Advertisement</a:t>
            </a:r>
          </a:p>
        </p:txBody>
      </p:sp>
      <p:pic>
        <p:nvPicPr>
          <p:cNvPr id="5" name="Content Placeholder 4">
            <a:extLst>
              <a:ext uri="{FF2B5EF4-FFF2-40B4-BE49-F238E27FC236}">
                <a16:creationId xmlns:a16="http://schemas.microsoft.com/office/drawing/2014/main" id="{A56909D3-90E4-A2F3-7CD4-07AA82BACF40}"/>
              </a:ext>
            </a:extLst>
          </p:cNvPr>
          <p:cNvPicPr>
            <a:picLocks noGrp="1" noChangeAspect="1"/>
          </p:cNvPicPr>
          <p:nvPr>
            <p:ph idx="1"/>
          </p:nvPr>
        </p:nvPicPr>
        <p:blipFill>
          <a:blip r:embed="rId2"/>
          <a:stretch>
            <a:fillRect/>
          </a:stretch>
        </p:blipFill>
        <p:spPr>
          <a:xfrm>
            <a:off x="609600" y="1905000"/>
            <a:ext cx="8630854" cy="4315427"/>
          </a:xfrm>
        </p:spPr>
      </p:pic>
      <p:sp>
        <p:nvSpPr>
          <p:cNvPr id="7" name="TextBox 6">
            <a:extLst>
              <a:ext uri="{FF2B5EF4-FFF2-40B4-BE49-F238E27FC236}">
                <a16:creationId xmlns:a16="http://schemas.microsoft.com/office/drawing/2014/main" id="{A6DB88ED-EC5C-624E-A661-2C219B08BB45}"/>
              </a:ext>
            </a:extLst>
          </p:cNvPr>
          <p:cNvSpPr txBox="1"/>
          <p:nvPr/>
        </p:nvSpPr>
        <p:spPr>
          <a:xfrm>
            <a:off x="609600" y="1417638"/>
            <a:ext cx="6096000" cy="369332"/>
          </a:xfrm>
          <a:prstGeom prst="rect">
            <a:avLst/>
          </a:prstGeom>
          <a:noFill/>
        </p:spPr>
        <p:txBody>
          <a:bodyPr wrap="square">
            <a:spAutoFit/>
          </a:bodyPr>
          <a:lstStyle/>
          <a:p>
            <a:r>
              <a:rPr lang="en-US" b="1" dirty="0">
                <a:solidFill>
                  <a:srgbClr val="7030A0"/>
                </a:solidFill>
                <a:latin typeface="Consolas" panose="020B0609020204030204" pitchFamily="49" charset="0"/>
              </a:rPr>
              <a:t>sniffing: </a:t>
            </a:r>
            <a:r>
              <a:rPr lang="en-US" b="1" dirty="0" err="1">
                <a:solidFill>
                  <a:srgbClr val="7030A0"/>
                </a:solidFill>
                <a:latin typeface="Consolas" panose="020B0609020204030204" pitchFamily="49" charset="0"/>
              </a:rPr>
              <a:t>tcpdump</a:t>
            </a:r>
            <a:r>
              <a:rPr lang="en-US" b="1" dirty="0">
                <a:solidFill>
                  <a:srgbClr val="7030A0"/>
                </a:solidFill>
                <a:latin typeface="Consolas" panose="020B0609020204030204" pitchFamily="49" charset="0"/>
              </a:rPr>
              <a:t> -</a:t>
            </a:r>
            <a:r>
              <a:rPr lang="en-US" b="1" dirty="0" err="1">
                <a:solidFill>
                  <a:srgbClr val="7030A0"/>
                </a:solidFill>
                <a:latin typeface="Consolas" panose="020B0609020204030204" pitchFamily="49" charset="0"/>
              </a:rPr>
              <a:t>nti</a:t>
            </a:r>
            <a:r>
              <a:rPr lang="en-US" b="1" dirty="0">
                <a:solidFill>
                  <a:srgbClr val="7030A0"/>
                </a:solidFill>
                <a:latin typeface="Consolas" panose="020B0609020204030204" pitchFamily="49" charset="0"/>
              </a:rPr>
              <a:t> any -</a:t>
            </a:r>
            <a:r>
              <a:rPr lang="en-US" b="1" dirty="0" err="1">
                <a:solidFill>
                  <a:srgbClr val="7030A0"/>
                </a:solidFill>
                <a:latin typeface="Consolas" panose="020B0609020204030204" pitchFamily="49" charset="0"/>
              </a:rPr>
              <a:t>vvv</a:t>
            </a:r>
            <a:r>
              <a:rPr lang="en-US" b="1" dirty="0">
                <a:solidFill>
                  <a:srgbClr val="7030A0"/>
                </a:solidFill>
                <a:latin typeface="Consolas" panose="020B0609020204030204" pitchFamily="49" charset="0"/>
              </a:rPr>
              <a:t> "</a:t>
            </a:r>
            <a:r>
              <a:rPr lang="en-US" b="1" dirty="0" err="1">
                <a:solidFill>
                  <a:srgbClr val="7030A0"/>
                </a:solidFill>
                <a:latin typeface="Consolas" panose="020B0609020204030204" pitchFamily="49" charset="0"/>
              </a:rPr>
              <a:t>tcp</a:t>
            </a:r>
            <a:r>
              <a:rPr lang="en-US" b="1" dirty="0">
                <a:solidFill>
                  <a:srgbClr val="7030A0"/>
                </a:solidFill>
                <a:latin typeface="Consolas" panose="020B0609020204030204" pitchFamily="49" charset="0"/>
              </a:rPr>
              <a:t> port 179"</a:t>
            </a:r>
          </a:p>
        </p:txBody>
      </p:sp>
    </p:spTree>
    <p:extLst>
      <p:ext uri="{BB962C8B-B14F-4D97-AF65-F5344CB8AC3E}">
        <p14:creationId xmlns:p14="http://schemas.microsoft.com/office/powerpoint/2010/main" val="16427676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2D6AE-74A8-F2E9-5F9D-0F1460B2FBAB}"/>
              </a:ext>
            </a:extLst>
          </p:cNvPr>
          <p:cNvSpPr>
            <a:spLocks noGrp="1"/>
          </p:cNvSpPr>
          <p:nvPr>
            <p:ph type="title"/>
          </p:nvPr>
        </p:nvSpPr>
        <p:spPr/>
        <p:txBody>
          <a:bodyPr/>
          <a:lstStyle/>
          <a:p>
            <a:pPr algn="l"/>
            <a:r>
              <a:rPr lang="en-US" dirty="0"/>
              <a:t>Router Withdraw</a:t>
            </a:r>
          </a:p>
        </p:txBody>
      </p:sp>
      <p:pic>
        <p:nvPicPr>
          <p:cNvPr id="5" name="Content Placeholder 4" descr="Text&#10;&#10;Description automatically generated">
            <a:extLst>
              <a:ext uri="{FF2B5EF4-FFF2-40B4-BE49-F238E27FC236}">
                <a16:creationId xmlns:a16="http://schemas.microsoft.com/office/drawing/2014/main" id="{6B8C0567-0B80-641F-30A7-EA8C4C534A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7571" y="2180891"/>
            <a:ext cx="8802328" cy="2391109"/>
          </a:xfrm>
        </p:spPr>
      </p:pic>
      <p:pic>
        <p:nvPicPr>
          <p:cNvPr id="7" name="Picture 6">
            <a:extLst>
              <a:ext uri="{FF2B5EF4-FFF2-40B4-BE49-F238E27FC236}">
                <a16:creationId xmlns:a16="http://schemas.microsoft.com/office/drawing/2014/main" id="{AA310235-C17B-D6F1-89C1-2065DE1DAA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343" y="4572000"/>
            <a:ext cx="8780556" cy="800212"/>
          </a:xfrm>
          <a:prstGeom prst="rect">
            <a:avLst/>
          </a:prstGeom>
        </p:spPr>
      </p:pic>
    </p:spTree>
    <p:extLst>
      <p:ext uri="{BB962C8B-B14F-4D97-AF65-F5344CB8AC3E}">
        <p14:creationId xmlns:p14="http://schemas.microsoft.com/office/powerpoint/2010/main" val="39399431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4D6C2-897B-98A8-7986-EA72793E522E}"/>
              </a:ext>
            </a:extLst>
          </p:cNvPr>
          <p:cNvSpPr>
            <a:spLocks noGrp="1"/>
          </p:cNvSpPr>
          <p:nvPr>
            <p:ph type="title"/>
          </p:nvPr>
        </p:nvSpPr>
        <p:spPr/>
        <p:txBody>
          <a:bodyPr>
            <a:normAutofit/>
          </a:bodyPr>
          <a:lstStyle/>
          <a:p>
            <a:pPr algn="l"/>
            <a:r>
              <a:rPr lang="en-US" dirty="0"/>
              <a:t>TTL in BGP Packets</a:t>
            </a:r>
          </a:p>
        </p:txBody>
      </p:sp>
      <p:pic>
        <p:nvPicPr>
          <p:cNvPr id="5" name="Content Placeholder 4">
            <a:extLst>
              <a:ext uri="{FF2B5EF4-FFF2-40B4-BE49-F238E27FC236}">
                <a16:creationId xmlns:a16="http://schemas.microsoft.com/office/drawing/2014/main" id="{274ECD59-6B30-4BF9-1743-291D161B02C5}"/>
              </a:ext>
            </a:extLst>
          </p:cNvPr>
          <p:cNvPicPr>
            <a:picLocks noGrp="1" noChangeAspect="1"/>
          </p:cNvPicPr>
          <p:nvPr>
            <p:ph idx="1"/>
          </p:nvPr>
        </p:nvPicPr>
        <p:blipFill>
          <a:blip r:embed="rId2"/>
          <a:stretch>
            <a:fillRect/>
          </a:stretch>
        </p:blipFill>
        <p:spPr>
          <a:xfrm>
            <a:off x="762000" y="1828800"/>
            <a:ext cx="8659433" cy="3772426"/>
          </a:xfrm>
        </p:spPr>
      </p:pic>
    </p:spTree>
    <p:extLst>
      <p:ext uri="{BB962C8B-B14F-4D97-AF65-F5344CB8AC3E}">
        <p14:creationId xmlns:p14="http://schemas.microsoft.com/office/powerpoint/2010/main" val="40774415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84644-A3AF-EBD5-986D-A9366F94A37F}"/>
              </a:ext>
            </a:extLst>
          </p:cNvPr>
          <p:cNvSpPr>
            <a:spLocks noGrp="1"/>
          </p:cNvSpPr>
          <p:nvPr>
            <p:ph type="title"/>
          </p:nvPr>
        </p:nvSpPr>
        <p:spPr/>
        <p:txBody>
          <a:bodyPr/>
          <a:lstStyle/>
          <a:p>
            <a:pPr algn="l"/>
            <a:r>
              <a:rPr lang="en-US" dirty="0"/>
              <a:t>TTL Hack</a:t>
            </a:r>
          </a:p>
        </p:txBody>
      </p:sp>
      <p:pic>
        <p:nvPicPr>
          <p:cNvPr id="5" name="Content Placeholder 4">
            <a:extLst>
              <a:ext uri="{FF2B5EF4-FFF2-40B4-BE49-F238E27FC236}">
                <a16:creationId xmlns:a16="http://schemas.microsoft.com/office/drawing/2014/main" id="{983933D8-3E0B-1A32-AB3B-4E7779D7CE6E}"/>
              </a:ext>
            </a:extLst>
          </p:cNvPr>
          <p:cNvPicPr>
            <a:picLocks noGrp="1" noChangeAspect="1"/>
          </p:cNvPicPr>
          <p:nvPr>
            <p:ph idx="1"/>
          </p:nvPr>
        </p:nvPicPr>
        <p:blipFill>
          <a:blip r:embed="rId2"/>
          <a:stretch>
            <a:fillRect/>
          </a:stretch>
        </p:blipFill>
        <p:spPr>
          <a:xfrm>
            <a:off x="618781" y="1676400"/>
            <a:ext cx="4616122" cy="4525963"/>
          </a:xfrm>
        </p:spPr>
      </p:pic>
    </p:spTree>
    <p:extLst>
      <p:ext uri="{BB962C8B-B14F-4D97-AF65-F5344CB8AC3E}">
        <p14:creationId xmlns:p14="http://schemas.microsoft.com/office/powerpoint/2010/main" val="1974745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4D904-0DAF-990A-9389-0DE238C4908F}"/>
              </a:ext>
            </a:extLst>
          </p:cNvPr>
          <p:cNvSpPr>
            <a:spLocks noGrp="1"/>
          </p:cNvSpPr>
          <p:nvPr>
            <p:ph type="title"/>
          </p:nvPr>
        </p:nvSpPr>
        <p:spPr/>
        <p:txBody>
          <a:bodyPr>
            <a:normAutofit/>
          </a:bodyPr>
          <a:lstStyle/>
          <a:p>
            <a:r>
              <a:rPr lang="en-US" dirty="0"/>
              <a:t>Peering Relationship</a:t>
            </a:r>
          </a:p>
        </p:txBody>
      </p:sp>
      <p:sp>
        <p:nvSpPr>
          <p:cNvPr id="3" name="Text Placeholder 2">
            <a:extLst>
              <a:ext uri="{FF2B5EF4-FFF2-40B4-BE49-F238E27FC236}">
                <a16:creationId xmlns:a16="http://schemas.microsoft.com/office/drawing/2014/main" id="{FCA73FD1-0CB0-A52B-6350-EF3B7CAC19D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8995052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FA17D-B9DE-D663-CA82-CAA749129828}"/>
              </a:ext>
            </a:extLst>
          </p:cNvPr>
          <p:cNvSpPr>
            <a:spLocks noGrp="1"/>
          </p:cNvSpPr>
          <p:nvPr>
            <p:ph type="title"/>
          </p:nvPr>
        </p:nvSpPr>
        <p:spPr/>
        <p:txBody>
          <a:bodyPr/>
          <a:lstStyle/>
          <a:p>
            <a:pPr algn="l"/>
            <a:r>
              <a:rPr lang="en-US" dirty="0"/>
              <a:t>Peering Relationship</a:t>
            </a:r>
          </a:p>
        </p:txBody>
      </p:sp>
      <p:pic>
        <p:nvPicPr>
          <p:cNvPr id="4" name="Content Placeholder 4" descr="Diagram&#10;&#10;Description automatically generated">
            <a:extLst>
              <a:ext uri="{FF2B5EF4-FFF2-40B4-BE49-F238E27FC236}">
                <a16:creationId xmlns:a16="http://schemas.microsoft.com/office/drawing/2014/main" id="{4DDF5E4D-D763-1191-43AB-18BA12D72C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752600"/>
            <a:ext cx="7208282" cy="4525963"/>
          </a:xfrm>
          <a:prstGeom prst="rect">
            <a:avLst/>
          </a:prstGeom>
        </p:spPr>
      </p:pic>
    </p:spTree>
    <p:extLst>
      <p:ext uri="{BB962C8B-B14F-4D97-AF65-F5344CB8AC3E}">
        <p14:creationId xmlns:p14="http://schemas.microsoft.com/office/powerpoint/2010/main" val="22234266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959AD-0BC9-4B04-96FE-C21D8F1649FE}"/>
              </a:ext>
            </a:extLst>
          </p:cNvPr>
          <p:cNvSpPr>
            <a:spLocks noGrp="1"/>
          </p:cNvSpPr>
          <p:nvPr>
            <p:ph type="title"/>
          </p:nvPr>
        </p:nvSpPr>
        <p:spPr/>
        <p:txBody>
          <a:bodyPr/>
          <a:lstStyle/>
          <a:p>
            <a:pPr algn="l"/>
            <a:r>
              <a:rPr lang="en-US" dirty="0"/>
              <a:t>Understanding Peering Relationship</a:t>
            </a:r>
          </a:p>
        </p:txBody>
      </p:sp>
      <p:pic>
        <p:nvPicPr>
          <p:cNvPr id="5" name="Content Placeholder 4" descr="Diagram&#10;&#10;Description automatically generated">
            <a:extLst>
              <a:ext uri="{FF2B5EF4-FFF2-40B4-BE49-F238E27FC236}">
                <a16:creationId xmlns:a16="http://schemas.microsoft.com/office/drawing/2014/main" id="{B6F5757B-4128-1090-70DF-88C3B120050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752600"/>
            <a:ext cx="7208282" cy="4525963"/>
          </a:xfrm>
        </p:spPr>
      </p:pic>
      <p:pic>
        <p:nvPicPr>
          <p:cNvPr id="7" name="Picture 6" descr="Text, letter&#10;&#10;Description automatically generated">
            <a:extLst>
              <a:ext uri="{FF2B5EF4-FFF2-40B4-BE49-F238E27FC236}">
                <a16:creationId xmlns:a16="http://schemas.microsoft.com/office/drawing/2014/main" id="{FFBC7DC3-56C8-F888-C725-DEBB10E971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3276" y="1767289"/>
            <a:ext cx="3179124" cy="4313951"/>
          </a:xfrm>
          <a:prstGeom prst="rect">
            <a:avLst/>
          </a:prstGeom>
        </p:spPr>
      </p:pic>
    </p:spTree>
    <p:extLst>
      <p:ext uri="{BB962C8B-B14F-4D97-AF65-F5344CB8AC3E}">
        <p14:creationId xmlns:p14="http://schemas.microsoft.com/office/powerpoint/2010/main" val="3799983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95C30-B7A3-1281-7048-8139B0D486DA}"/>
              </a:ext>
            </a:extLst>
          </p:cNvPr>
          <p:cNvSpPr>
            <a:spLocks noGrp="1"/>
          </p:cNvSpPr>
          <p:nvPr>
            <p:ph type="title"/>
          </p:nvPr>
        </p:nvSpPr>
        <p:spPr/>
        <p:txBody>
          <a:bodyPr/>
          <a:lstStyle/>
          <a:p>
            <a:pPr algn="l"/>
            <a:r>
              <a:rPr lang="en-US" dirty="0"/>
              <a:t>Introduction</a:t>
            </a:r>
          </a:p>
        </p:txBody>
      </p:sp>
      <p:sp>
        <p:nvSpPr>
          <p:cNvPr id="3" name="Content Placeholder 2">
            <a:extLst>
              <a:ext uri="{FF2B5EF4-FFF2-40B4-BE49-F238E27FC236}">
                <a16:creationId xmlns:a16="http://schemas.microsoft.com/office/drawing/2014/main" id="{07752037-3FCE-418C-7AEE-22CF55FC1910}"/>
              </a:ext>
            </a:extLst>
          </p:cNvPr>
          <p:cNvSpPr>
            <a:spLocks noGrp="1"/>
          </p:cNvSpPr>
          <p:nvPr>
            <p:ph idx="1"/>
          </p:nvPr>
        </p:nvSpPr>
        <p:spPr/>
        <p:txBody>
          <a:bodyPr>
            <a:normAutofit lnSpcReduction="10000"/>
          </a:bodyPr>
          <a:lstStyle/>
          <a:p>
            <a:pPr marL="0" indent="0">
              <a:buNone/>
            </a:pPr>
            <a:r>
              <a:rPr lang="en-US" dirty="0"/>
              <a:t>For instructor: Run a traceroute from your home to your university. Ask students whether they can tell where the traffic goes. How the packets are routed depends on BGP, which is the focus of this lecture.</a:t>
            </a:r>
          </a:p>
          <a:p>
            <a:pPr marL="0" indent="0">
              <a:buNone/>
            </a:pPr>
            <a:endParaRPr lang="en-US" dirty="0"/>
          </a:p>
          <a:p>
            <a:pPr marL="0" indent="0">
              <a:buNone/>
            </a:pPr>
            <a:r>
              <a:rPr lang="en-US" dirty="0"/>
              <a:t>command: </a:t>
            </a:r>
            <a:r>
              <a:rPr lang="pl-PL" dirty="0">
                <a:solidFill>
                  <a:srgbClr val="7030A0"/>
                </a:solidFill>
              </a:rPr>
              <a:t>mtr -zb </a:t>
            </a:r>
            <a:r>
              <a:rPr lang="en-US" dirty="0">
                <a:solidFill>
                  <a:srgbClr val="7030A0"/>
                </a:solidFill>
              </a:rPr>
              <a:t>hostname</a:t>
            </a:r>
            <a:endParaRPr lang="en-US" dirty="0"/>
          </a:p>
          <a:p>
            <a:pPr marL="0" indent="0">
              <a:buNone/>
            </a:pPr>
            <a:endParaRPr lang="en-US" dirty="0"/>
          </a:p>
          <a:p>
            <a:pPr marL="0" indent="0">
              <a:buNone/>
            </a:pPr>
            <a:r>
              <a:rPr lang="en-US" dirty="0"/>
              <a:t>An example is given in the book, but it will be more interesting if you do the traceroute from your own place.</a:t>
            </a:r>
          </a:p>
        </p:txBody>
      </p:sp>
    </p:spTree>
    <p:extLst>
      <p:ext uri="{BB962C8B-B14F-4D97-AF65-F5344CB8AC3E}">
        <p14:creationId xmlns:p14="http://schemas.microsoft.com/office/powerpoint/2010/main" val="42405091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F943E-0E2A-304C-809A-96BFB0696DB9}"/>
              </a:ext>
            </a:extLst>
          </p:cNvPr>
          <p:cNvSpPr>
            <a:spLocks noGrp="1"/>
          </p:cNvSpPr>
          <p:nvPr>
            <p:ph type="title"/>
          </p:nvPr>
        </p:nvSpPr>
        <p:spPr/>
        <p:txBody>
          <a:bodyPr/>
          <a:lstStyle/>
          <a:p>
            <a:pPr algn="l"/>
            <a:r>
              <a:rPr lang="en-US" dirty="0"/>
              <a:t>How BGP Implements Peering Relationship</a:t>
            </a:r>
          </a:p>
        </p:txBody>
      </p:sp>
      <p:sp>
        <p:nvSpPr>
          <p:cNvPr id="3" name="Content Placeholder 2">
            <a:extLst>
              <a:ext uri="{FF2B5EF4-FFF2-40B4-BE49-F238E27FC236}">
                <a16:creationId xmlns:a16="http://schemas.microsoft.com/office/drawing/2014/main" id="{11EEDA49-52E5-F3D6-55A9-1C27C40E26AF}"/>
              </a:ext>
            </a:extLst>
          </p:cNvPr>
          <p:cNvSpPr>
            <a:spLocks noGrp="1"/>
          </p:cNvSpPr>
          <p:nvPr>
            <p:ph idx="1"/>
          </p:nvPr>
        </p:nvSpPr>
        <p:spPr/>
        <p:txBody>
          <a:bodyPr/>
          <a:lstStyle/>
          <a:p>
            <a:r>
              <a:rPr lang="en-US" dirty="0"/>
              <a:t>Add attributes to routes</a:t>
            </a:r>
          </a:p>
          <a:p>
            <a:r>
              <a:rPr lang="en-US" dirty="0"/>
              <a:t>BGP Community </a:t>
            </a:r>
          </a:p>
          <a:p>
            <a:r>
              <a:rPr lang="en-US" dirty="0"/>
              <a:t>BGP Large Community</a:t>
            </a:r>
          </a:p>
          <a:p>
            <a:pPr lvl="1"/>
            <a:r>
              <a:rPr lang="en-US" dirty="0"/>
              <a:t>3 integers (each has 4 bytes)</a:t>
            </a:r>
          </a:p>
          <a:p>
            <a:pPr lvl="1"/>
            <a:r>
              <a:rPr lang="en-US" dirty="0" err="1"/>
              <a:t>ASN:Function:Parameter</a:t>
            </a:r>
            <a:endParaRPr lang="en-US" dirty="0"/>
          </a:p>
          <a:p>
            <a:r>
              <a:rPr lang="en-US" dirty="0"/>
              <a:t>In SEED Emulator</a:t>
            </a:r>
          </a:p>
          <a:p>
            <a:endParaRPr lang="en-US" dirty="0"/>
          </a:p>
        </p:txBody>
      </p:sp>
      <p:pic>
        <p:nvPicPr>
          <p:cNvPr id="5" name="Picture 4">
            <a:extLst>
              <a:ext uri="{FF2B5EF4-FFF2-40B4-BE49-F238E27FC236}">
                <a16:creationId xmlns:a16="http://schemas.microsoft.com/office/drawing/2014/main" id="{749FAA44-3AA6-B7FC-8B47-A33D74951F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5096175"/>
            <a:ext cx="8735644" cy="1009791"/>
          </a:xfrm>
          <a:prstGeom prst="rect">
            <a:avLst/>
          </a:prstGeom>
        </p:spPr>
      </p:pic>
    </p:spTree>
    <p:extLst>
      <p:ext uri="{BB962C8B-B14F-4D97-AF65-F5344CB8AC3E}">
        <p14:creationId xmlns:p14="http://schemas.microsoft.com/office/powerpoint/2010/main" val="11332764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073FA-A984-AB75-39A1-FA5AB5DC942B}"/>
              </a:ext>
            </a:extLst>
          </p:cNvPr>
          <p:cNvSpPr>
            <a:spLocks noGrp="1"/>
          </p:cNvSpPr>
          <p:nvPr>
            <p:ph type="title"/>
          </p:nvPr>
        </p:nvSpPr>
        <p:spPr/>
        <p:txBody>
          <a:bodyPr/>
          <a:lstStyle/>
          <a:p>
            <a:pPr algn="l"/>
            <a:r>
              <a:rPr lang="en-US" dirty="0"/>
              <a:t>Filters: Peer with Provider</a:t>
            </a:r>
          </a:p>
        </p:txBody>
      </p:sp>
      <p:pic>
        <p:nvPicPr>
          <p:cNvPr id="9" name="Content Placeholder 8" descr="Text, letter&#10;&#10;Description automatically generated">
            <a:extLst>
              <a:ext uri="{FF2B5EF4-FFF2-40B4-BE49-F238E27FC236}">
                <a16:creationId xmlns:a16="http://schemas.microsoft.com/office/drawing/2014/main" id="{AA1EAC97-9A35-DBDE-05F3-B8DB6193D4B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9808" y="1738810"/>
            <a:ext cx="10812384" cy="4248743"/>
          </a:xfrm>
        </p:spPr>
      </p:pic>
    </p:spTree>
    <p:extLst>
      <p:ext uri="{BB962C8B-B14F-4D97-AF65-F5344CB8AC3E}">
        <p14:creationId xmlns:p14="http://schemas.microsoft.com/office/powerpoint/2010/main" val="3182399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DFF04-5794-D2CF-6578-0A081FA24061}"/>
              </a:ext>
            </a:extLst>
          </p:cNvPr>
          <p:cNvSpPr>
            <a:spLocks noGrp="1"/>
          </p:cNvSpPr>
          <p:nvPr>
            <p:ph type="title"/>
          </p:nvPr>
        </p:nvSpPr>
        <p:spPr/>
        <p:txBody>
          <a:bodyPr/>
          <a:lstStyle/>
          <a:p>
            <a:pPr algn="l"/>
            <a:r>
              <a:rPr lang="en-US" dirty="0"/>
              <a:t>Filter: Peer with Customer</a:t>
            </a:r>
          </a:p>
        </p:txBody>
      </p:sp>
      <p:pic>
        <p:nvPicPr>
          <p:cNvPr id="5" name="Content Placeholder 4" descr="Text, letter&#10;&#10;Description automatically generated">
            <a:extLst>
              <a:ext uri="{FF2B5EF4-FFF2-40B4-BE49-F238E27FC236}">
                <a16:creationId xmlns:a16="http://schemas.microsoft.com/office/drawing/2014/main" id="{4BC4C64C-BC41-76C9-2026-62E84199210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752600"/>
            <a:ext cx="7849695" cy="4239217"/>
          </a:xfrm>
        </p:spPr>
      </p:pic>
    </p:spTree>
    <p:extLst>
      <p:ext uri="{BB962C8B-B14F-4D97-AF65-F5344CB8AC3E}">
        <p14:creationId xmlns:p14="http://schemas.microsoft.com/office/powerpoint/2010/main" val="14254955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073FA-A984-AB75-39A1-FA5AB5DC942B}"/>
              </a:ext>
            </a:extLst>
          </p:cNvPr>
          <p:cNvSpPr>
            <a:spLocks noGrp="1"/>
          </p:cNvSpPr>
          <p:nvPr>
            <p:ph type="title"/>
          </p:nvPr>
        </p:nvSpPr>
        <p:spPr/>
        <p:txBody>
          <a:bodyPr/>
          <a:lstStyle/>
          <a:p>
            <a:pPr algn="l"/>
            <a:r>
              <a:rPr lang="en-US" dirty="0"/>
              <a:t>Filters: Peer with a Peer</a:t>
            </a:r>
          </a:p>
        </p:txBody>
      </p:sp>
      <p:pic>
        <p:nvPicPr>
          <p:cNvPr id="7" name="Content Placeholder 6" descr="Graphical user interface, text&#10;&#10;Description automatically generated">
            <a:extLst>
              <a:ext uri="{FF2B5EF4-FFF2-40B4-BE49-F238E27FC236}">
                <a16:creationId xmlns:a16="http://schemas.microsoft.com/office/drawing/2014/main" id="{6270A8FE-5712-DC71-6B76-6EC10301A92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905000"/>
            <a:ext cx="10250330" cy="3943900"/>
          </a:xfrm>
        </p:spPr>
      </p:pic>
    </p:spTree>
    <p:extLst>
      <p:ext uri="{BB962C8B-B14F-4D97-AF65-F5344CB8AC3E}">
        <p14:creationId xmlns:p14="http://schemas.microsoft.com/office/powerpoint/2010/main" val="18723647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333CB-2FB2-9910-D070-8B280E4D55DC}"/>
              </a:ext>
            </a:extLst>
          </p:cNvPr>
          <p:cNvSpPr>
            <a:spLocks noGrp="1"/>
          </p:cNvSpPr>
          <p:nvPr>
            <p:ph type="title"/>
          </p:nvPr>
        </p:nvSpPr>
        <p:spPr/>
        <p:txBody>
          <a:bodyPr/>
          <a:lstStyle/>
          <a:p>
            <a:pPr algn="l"/>
            <a:r>
              <a:rPr lang="en-US" dirty="0"/>
              <a:t>Applications of BGP Large Community</a:t>
            </a:r>
          </a:p>
        </p:txBody>
      </p:sp>
      <p:sp>
        <p:nvSpPr>
          <p:cNvPr id="3" name="Content Placeholder 2">
            <a:extLst>
              <a:ext uri="{FF2B5EF4-FFF2-40B4-BE49-F238E27FC236}">
                <a16:creationId xmlns:a16="http://schemas.microsoft.com/office/drawing/2014/main" id="{36D8ACE6-BB1E-A540-1596-36120351CAF3}"/>
              </a:ext>
            </a:extLst>
          </p:cNvPr>
          <p:cNvSpPr>
            <a:spLocks noGrp="1"/>
          </p:cNvSpPr>
          <p:nvPr>
            <p:ph idx="1"/>
          </p:nvPr>
        </p:nvSpPr>
        <p:spPr/>
        <p:txBody>
          <a:bodyPr/>
          <a:lstStyle/>
          <a:p>
            <a:r>
              <a:rPr lang="en-US" dirty="0"/>
              <a:t>Implementing business relationship</a:t>
            </a:r>
          </a:p>
          <a:p>
            <a:r>
              <a:rPr lang="en-US" dirty="0"/>
              <a:t>Enforcing security policies</a:t>
            </a:r>
          </a:p>
          <a:p>
            <a:r>
              <a:rPr lang="en-US" dirty="0"/>
              <a:t>Identifying routes by their geographically locations (countries, continents, etc.)</a:t>
            </a:r>
          </a:p>
        </p:txBody>
      </p:sp>
    </p:spTree>
    <p:extLst>
      <p:ext uri="{BB962C8B-B14F-4D97-AF65-F5344CB8AC3E}">
        <p14:creationId xmlns:p14="http://schemas.microsoft.com/office/powerpoint/2010/main" val="40176532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5DCD6-4DC6-EA33-9F08-542247A97E35}"/>
              </a:ext>
            </a:extLst>
          </p:cNvPr>
          <p:cNvSpPr>
            <a:spLocks noGrp="1"/>
          </p:cNvSpPr>
          <p:nvPr>
            <p:ph type="title"/>
          </p:nvPr>
        </p:nvSpPr>
        <p:spPr/>
        <p:txBody>
          <a:bodyPr/>
          <a:lstStyle/>
          <a:p>
            <a:r>
              <a:rPr lang="en-US" dirty="0"/>
              <a:t>path selection</a:t>
            </a:r>
          </a:p>
        </p:txBody>
      </p:sp>
      <p:sp>
        <p:nvSpPr>
          <p:cNvPr id="3" name="Text Placeholder 2">
            <a:extLst>
              <a:ext uri="{FF2B5EF4-FFF2-40B4-BE49-F238E27FC236}">
                <a16:creationId xmlns:a16="http://schemas.microsoft.com/office/drawing/2014/main" id="{FB9ADD23-97CD-C66E-BA27-F30C8959560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408986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E8046-19AD-F442-DCCA-38E758866E0D}"/>
              </a:ext>
            </a:extLst>
          </p:cNvPr>
          <p:cNvSpPr>
            <a:spLocks noGrp="1"/>
          </p:cNvSpPr>
          <p:nvPr>
            <p:ph type="title"/>
          </p:nvPr>
        </p:nvSpPr>
        <p:spPr/>
        <p:txBody>
          <a:bodyPr/>
          <a:lstStyle/>
          <a:p>
            <a:pPr algn="l"/>
            <a:r>
              <a:rPr lang="en-US" dirty="0"/>
              <a:t>Check the BGP Routes</a:t>
            </a:r>
          </a:p>
        </p:txBody>
      </p:sp>
      <p:sp>
        <p:nvSpPr>
          <p:cNvPr id="5" name="TextBox 4">
            <a:extLst>
              <a:ext uri="{FF2B5EF4-FFF2-40B4-BE49-F238E27FC236}">
                <a16:creationId xmlns:a16="http://schemas.microsoft.com/office/drawing/2014/main" id="{4150F9CC-DB2A-7D41-D39A-08259DCA0AF6}"/>
              </a:ext>
            </a:extLst>
          </p:cNvPr>
          <p:cNvSpPr txBox="1"/>
          <p:nvPr/>
        </p:nvSpPr>
        <p:spPr>
          <a:xfrm>
            <a:off x="304800" y="1527673"/>
            <a:ext cx="3505200" cy="1015663"/>
          </a:xfrm>
          <a:prstGeom prst="rect">
            <a:avLst/>
          </a:prstGeom>
          <a:noFill/>
        </p:spPr>
        <p:txBody>
          <a:bodyPr wrap="square">
            <a:spAutoFit/>
          </a:bodyPr>
          <a:lstStyle/>
          <a:p>
            <a:pPr marL="342900" marR="0">
              <a:spcBef>
                <a:spcPts val="0"/>
              </a:spcBef>
              <a:spcAft>
                <a:spcPts val="0"/>
              </a:spcAft>
            </a:pPr>
            <a:r>
              <a:rPr lang="en-US" sz="2000" dirty="0">
                <a:effectLst/>
                <a:latin typeface="Consolas" panose="020B0609020204030204" pitchFamily="49" charset="0"/>
              </a:rPr>
              <a:t># </a:t>
            </a:r>
            <a:r>
              <a:rPr lang="en-US" sz="2000" b="1" dirty="0" err="1">
                <a:effectLst/>
                <a:latin typeface="Consolas" panose="020B0609020204030204" pitchFamily="49" charset="0"/>
              </a:rPr>
              <a:t>birdc</a:t>
            </a:r>
            <a:endParaRPr lang="en-US" sz="2000" dirty="0">
              <a:effectLst/>
              <a:latin typeface="Consolas" panose="020B0609020204030204" pitchFamily="49" charset="0"/>
            </a:endParaRPr>
          </a:p>
          <a:p>
            <a:pPr marL="342900" marR="0">
              <a:spcBef>
                <a:spcPts val="0"/>
              </a:spcBef>
              <a:spcAft>
                <a:spcPts val="0"/>
              </a:spcAft>
            </a:pPr>
            <a:r>
              <a:rPr lang="en-US" sz="2000" dirty="0">
                <a:effectLst/>
                <a:latin typeface="Consolas" panose="020B0609020204030204" pitchFamily="49" charset="0"/>
              </a:rPr>
              <a:t>BIRD 2.0.7 ready.</a:t>
            </a:r>
          </a:p>
          <a:p>
            <a:pPr marL="342900" marR="0">
              <a:spcBef>
                <a:spcPts val="0"/>
              </a:spcBef>
              <a:spcAft>
                <a:spcPts val="0"/>
              </a:spcAft>
            </a:pPr>
            <a:r>
              <a:rPr lang="en-US" sz="2000" dirty="0">
                <a:effectLst/>
                <a:latin typeface="Consolas" panose="020B0609020204030204" pitchFamily="49" charset="0"/>
              </a:rPr>
              <a:t>bird&gt; </a:t>
            </a:r>
            <a:r>
              <a:rPr lang="en-US" sz="2000" b="1" dirty="0">
                <a:solidFill>
                  <a:srgbClr val="7030A0"/>
                </a:solidFill>
                <a:effectLst/>
                <a:latin typeface="Consolas" panose="020B0609020204030204" pitchFamily="49" charset="0"/>
              </a:rPr>
              <a:t>show route all</a:t>
            </a:r>
            <a:endParaRPr lang="en-US" sz="2000" dirty="0">
              <a:effectLst/>
              <a:latin typeface="Consolas" panose="020B0609020204030204" pitchFamily="49" charset="0"/>
            </a:endParaRPr>
          </a:p>
        </p:txBody>
      </p:sp>
      <p:pic>
        <p:nvPicPr>
          <p:cNvPr id="7" name="Picture 6">
            <a:extLst>
              <a:ext uri="{FF2B5EF4-FFF2-40B4-BE49-F238E27FC236}">
                <a16:creationId xmlns:a16="http://schemas.microsoft.com/office/drawing/2014/main" id="{A2929401-78CA-8AB4-591C-58014CBAEDF7}"/>
              </a:ext>
            </a:extLst>
          </p:cNvPr>
          <p:cNvPicPr>
            <a:picLocks noChangeAspect="1"/>
          </p:cNvPicPr>
          <p:nvPr/>
        </p:nvPicPr>
        <p:blipFill rotWithShape="1">
          <a:blip r:embed="rId3"/>
          <a:srcRect b="28276"/>
          <a:stretch/>
        </p:blipFill>
        <p:spPr>
          <a:xfrm>
            <a:off x="4419600" y="1524001"/>
            <a:ext cx="7543800" cy="3352800"/>
          </a:xfrm>
          <a:prstGeom prst="rect">
            <a:avLst/>
          </a:prstGeom>
        </p:spPr>
      </p:pic>
      <p:sp>
        <p:nvSpPr>
          <p:cNvPr id="9" name="TextBox 8">
            <a:extLst>
              <a:ext uri="{FF2B5EF4-FFF2-40B4-BE49-F238E27FC236}">
                <a16:creationId xmlns:a16="http://schemas.microsoft.com/office/drawing/2014/main" id="{105C9736-6505-FD6E-BADB-712E0D81E186}"/>
              </a:ext>
            </a:extLst>
          </p:cNvPr>
          <p:cNvSpPr txBox="1"/>
          <p:nvPr/>
        </p:nvSpPr>
        <p:spPr>
          <a:xfrm>
            <a:off x="304800" y="4975819"/>
            <a:ext cx="10668000" cy="1323439"/>
          </a:xfrm>
          <a:prstGeom prst="rect">
            <a:avLst/>
          </a:prstGeom>
          <a:noFill/>
        </p:spPr>
        <p:txBody>
          <a:bodyPr wrap="square">
            <a:spAutoFit/>
          </a:bodyPr>
          <a:lstStyle/>
          <a:p>
            <a:pPr marL="342900" marR="0">
              <a:spcBef>
                <a:spcPts val="0"/>
              </a:spcBef>
              <a:spcAft>
                <a:spcPts val="0"/>
              </a:spcAft>
            </a:pPr>
            <a:r>
              <a:rPr lang="en-US" sz="2400" dirty="0">
                <a:solidFill>
                  <a:schemeClr val="accent4"/>
                </a:solidFill>
              </a:rPr>
              <a:t>Which route is selected?</a:t>
            </a:r>
          </a:p>
          <a:p>
            <a:pPr marL="342900" marR="0">
              <a:spcBef>
                <a:spcPts val="0"/>
              </a:spcBef>
              <a:spcAft>
                <a:spcPts val="0"/>
              </a:spcAft>
            </a:pPr>
            <a:endParaRPr lang="en-US" sz="1400" dirty="0">
              <a:solidFill>
                <a:schemeClr val="accent4"/>
              </a:solidFill>
              <a:effectLst/>
            </a:endParaRPr>
          </a:p>
          <a:p>
            <a:pPr marL="342900" marR="0">
              <a:spcBef>
                <a:spcPts val="0"/>
              </a:spcBef>
              <a:spcAft>
                <a:spcPts val="0"/>
              </a:spcAft>
            </a:pPr>
            <a:r>
              <a:rPr lang="en-US" sz="2000" dirty="0">
                <a:effectLst/>
                <a:latin typeface="Consolas" panose="020B0609020204030204" pitchFamily="49" charset="0"/>
              </a:rPr>
              <a:t># </a:t>
            </a:r>
            <a:r>
              <a:rPr lang="en-US" sz="2000" dirty="0" err="1">
                <a:effectLst/>
                <a:latin typeface="Consolas" panose="020B0609020204030204" pitchFamily="49" charset="0"/>
              </a:rPr>
              <a:t>ip</a:t>
            </a:r>
            <a:r>
              <a:rPr lang="en-US" sz="2000" dirty="0">
                <a:effectLst/>
                <a:latin typeface="Consolas" panose="020B0609020204030204" pitchFamily="49" charset="0"/>
              </a:rPr>
              <a:t> route show 10.153.0.0/24</a:t>
            </a:r>
          </a:p>
          <a:p>
            <a:pPr marL="342900" marR="0">
              <a:spcBef>
                <a:spcPts val="0"/>
              </a:spcBef>
              <a:spcAft>
                <a:spcPts val="0"/>
              </a:spcAft>
            </a:pPr>
            <a:r>
              <a:rPr lang="en-US" sz="2000" dirty="0">
                <a:effectLst/>
                <a:latin typeface="Consolas" panose="020B0609020204030204" pitchFamily="49" charset="0"/>
              </a:rPr>
              <a:t>10.153.0.0/24 via </a:t>
            </a:r>
            <a:r>
              <a:rPr lang="en-US" sz="2000" b="1" dirty="0">
                <a:effectLst/>
                <a:latin typeface="Consolas" panose="020B0609020204030204" pitchFamily="49" charset="0"/>
              </a:rPr>
              <a:t>10.102.0.2</a:t>
            </a:r>
            <a:r>
              <a:rPr lang="en-US" sz="2000" dirty="0">
                <a:effectLst/>
                <a:latin typeface="Consolas" panose="020B0609020204030204" pitchFamily="49" charset="0"/>
              </a:rPr>
              <a:t> dev ix102 proto bird metric 32 </a:t>
            </a:r>
          </a:p>
        </p:txBody>
      </p:sp>
    </p:spTree>
    <p:extLst>
      <p:ext uri="{BB962C8B-B14F-4D97-AF65-F5344CB8AC3E}">
        <p14:creationId xmlns:p14="http://schemas.microsoft.com/office/powerpoint/2010/main" val="15811097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4990D-C250-E624-5B67-09B772543F8A}"/>
              </a:ext>
            </a:extLst>
          </p:cNvPr>
          <p:cNvSpPr>
            <a:spLocks noGrp="1"/>
          </p:cNvSpPr>
          <p:nvPr>
            <p:ph type="title"/>
          </p:nvPr>
        </p:nvSpPr>
        <p:spPr/>
        <p:txBody>
          <a:bodyPr/>
          <a:lstStyle/>
          <a:p>
            <a:pPr algn="l"/>
            <a:r>
              <a:rPr lang="en-US" dirty="0"/>
              <a:t>The Path Selection Preference</a:t>
            </a:r>
          </a:p>
        </p:txBody>
      </p:sp>
      <p:pic>
        <p:nvPicPr>
          <p:cNvPr id="5" name="Content Placeholder 4" descr="Diagram&#10;&#10;Description automatically generated with medium confidence">
            <a:extLst>
              <a:ext uri="{FF2B5EF4-FFF2-40B4-BE49-F238E27FC236}">
                <a16:creationId xmlns:a16="http://schemas.microsoft.com/office/drawing/2014/main" id="{BBEF9426-44A7-61D0-9A14-14098885475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1600200"/>
            <a:ext cx="4517374" cy="4525963"/>
          </a:xfrm>
        </p:spPr>
      </p:pic>
    </p:spTree>
    <p:extLst>
      <p:ext uri="{BB962C8B-B14F-4D97-AF65-F5344CB8AC3E}">
        <p14:creationId xmlns:p14="http://schemas.microsoft.com/office/powerpoint/2010/main" val="24236741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708D2-598B-183C-2796-71B73073242B}"/>
              </a:ext>
            </a:extLst>
          </p:cNvPr>
          <p:cNvSpPr>
            <a:spLocks noGrp="1"/>
          </p:cNvSpPr>
          <p:nvPr>
            <p:ph type="title"/>
          </p:nvPr>
        </p:nvSpPr>
        <p:spPr/>
        <p:txBody>
          <a:bodyPr>
            <a:normAutofit/>
          </a:bodyPr>
          <a:lstStyle/>
          <a:p>
            <a:pPr algn="l"/>
            <a:r>
              <a:rPr lang="en-US" dirty="0"/>
              <a:t>Local Preference: Higher Value is Preferred</a:t>
            </a:r>
          </a:p>
        </p:txBody>
      </p:sp>
      <p:pic>
        <p:nvPicPr>
          <p:cNvPr id="5" name="Content Placeholder 4">
            <a:extLst>
              <a:ext uri="{FF2B5EF4-FFF2-40B4-BE49-F238E27FC236}">
                <a16:creationId xmlns:a16="http://schemas.microsoft.com/office/drawing/2014/main" id="{3F507F39-6B81-209A-D20B-67913EC3F52A}"/>
              </a:ext>
            </a:extLst>
          </p:cNvPr>
          <p:cNvPicPr>
            <a:picLocks noGrp="1" noChangeAspect="1"/>
          </p:cNvPicPr>
          <p:nvPr>
            <p:ph idx="1"/>
          </p:nvPr>
        </p:nvPicPr>
        <p:blipFill>
          <a:blip r:embed="rId3"/>
          <a:stretch>
            <a:fillRect/>
          </a:stretch>
        </p:blipFill>
        <p:spPr>
          <a:xfrm>
            <a:off x="789881" y="1680990"/>
            <a:ext cx="7139919" cy="4338810"/>
          </a:xfrm>
        </p:spPr>
      </p:pic>
    </p:spTree>
    <p:extLst>
      <p:ext uri="{BB962C8B-B14F-4D97-AF65-F5344CB8AC3E}">
        <p14:creationId xmlns:p14="http://schemas.microsoft.com/office/powerpoint/2010/main" val="23933501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2A40-0637-8C30-DB76-567C641317B8}"/>
              </a:ext>
            </a:extLst>
          </p:cNvPr>
          <p:cNvSpPr>
            <a:spLocks noGrp="1"/>
          </p:cNvSpPr>
          <p:nvPr>
            <p:ph type="title"/>
          </p:nvPr>
        </p:nvSpPr>
        <p:spPr/>
        <p:txBody>
          <a:bodyPr/>
          <a:lstStyle/>
          <a:p>
            <a:pPr algn="l"/>
            <a:r>
              <a:rPr lang="en-US" dirty="0"/>
              <a:t>Change Local Preference in the Setup</a:t>
            </a:r>
          </a:p>
        </p:txBody>
      </p:sp>
      <p:pic>
        <p:nvPicPr>
          <p:cNvPr id="5" name="Content Placeholder 4">
            <a:extLst>
              <a:ext uri="{FF2B5EF4-FFF2-40B4-BE49-F238E27FC236}">
                <a16:creationId xmlns:a16="http://schemas.microsoft.com/office/drawing/2014/main" id="{16ABDB63-5006-B4E4-1ADF-5A74FEF98732}"/>
              </a:ext>
            </a:extLst>
          </p:cNvPr>
          <p:cNvPicPr>
            <a:picLocks noGrp="1" noChangeAspect="1"/>
          </p:cNvPicPr>
          <p:nvPr>
            <p:ph idx="1"/>
          </p:nvPr>
        </p:nvPicPr>
        <p:blipFill>
          <a:blip r:embed="rId2"/>
          <a:stretch>
            <a:fillRect/>
          </a:stretch>
        </p:blipFill>
        <p:spPr>
          <a:xfrm>
            <a:off x="990600" y="2057400"/>
            <a:ext cx="7307058" cy="3742838"/>
          </a:xfrm>
        </p:spPr>
      </p:pic>
    </p:spTree>
    <p:extLst>
      <p:ext uri="{BB962C8B-B14F-4D97-AF65-F5344CB8AC3E}">
        <p14:creationId xmlns:p14="http://schemas.microsoft.com/office/powerpoint/2010/main" val="1544232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FA4A1-FA53-6A8B-9C6A-86796D20830C}"/>
              </a:ext>
            </a:extLst>
          </p:cNvPr>
          <p:cNvSpPr>
            <a:spLocks noGrp="1"/>
          </p:cNvSpPr>
          <p:nvPr>
            <p:ph type="title"/>
          </p:nvPr>
        </p:nvSpPr>
        <p:spPr/>
        <p:txBody>
          <a:bodyPr/>
          <a:lstStyle/>
          <a:p>
            <a:pPr algn="l"/>
            <a:r>
              <a:rPr lang="en-US" dirty="0"/>
              <a:t>A Packet’s Journey</a:t>
            </a:r>
          </a:p>
        </p:txBody>
      </p:sp>
      <p:sp>
        <p:nvSpPr>
          <p:cNvPr id="7" name="TextBox 6">
            <a:extLst>
              <a:ext uri="{FF2B5EF4-FFF2-40B4-BE49-F238E27FC236}">
                <a16:creationId xmlns:a16="http://schemas.microsoft.com/office/drawing/2014/main" id="{358E5AE9-E3A7-50F8-4980-7E414726432D}"/>
              </a:ext>
            </a:extLst>
          </p:cNvPr>
          <p:cNvSpPr txBox="1"/>
          <p:nvPr/>
        </p:nvSpPr>
        <p:spPr>
          <a:xfrm>
            <a:off x="609600" y="1327707"/>
            <a:ext cx="6097836" cy="523220"/>
          </a:xfrm>
          <a:prstGeom prst="rect">
            <a:avLst/>
          </a:prstGeom>
          <a:noFill/>
        </p:spPr>
        <p:txBody>
          <a:bodyPr wrap="square">
            <a:spAutoFit/>
          </a:bodyPr>
          <a:lstStyle/>
          <a:p>
            <a:r>
              <a:rPr lang="en-US" sz="2800" dirty="0">
                <a:effectLst/>
                <a:latin typeface="Consolas" panose="020B0609020204030204" pitchFamily="49" charset="0"/>
              </a:rPr>
              <a:t>$ </a:t>
            </a:r>
            <a:r>
              <a:rPr lang="en-US" sz="2800" dirty="0" err="1">
                <a:effectLst/>
                <a:latin typeface="Consolas" panose="020B0609020204030204" pitchFamily="49" charset="0"/>
              </a:rPr>
              <a:t>mtr</a:t>
            </a:r>
            <a:r>
              <a:rPr lang="en-US" sz="2800" dirty="0">
                <a:effectLst/>
                <a:latin typeface="Consolas" panose="020B0609020204030204" pitchFamily="49" charset="0"/>
              </a:rPr>
              <a:t> -</a:t>
            </a:r>
            <a:r>
              <a:rPr lang="en-US" sz="2800" dirty="0" err="1">
                <a:effectLst/>
                <a:latin typeface="Consolas" panose="020B0609020204030204" pitchFamily="49" charset="0"/>
              </a:rPr>
              <a:t>zb</a:t>
            </a:r>
            <a:r>
              <a:rPr lang="en-US" sz="2800" dirty="0">
                <a:effectLst/>
                <a:latin typeface="Consolas" panose="020B0609020204030204" pitchFamily="49" charset="0"/>
              </a:rPr>
              <a:t> </a:t>
            </a:r>
            <a:r>
              <a:rPr lang="en-US" sz="2800" dirty="0">
                <a:effectLst/>
                <a:latin typeface="Consolas" panose="020B0609020204030204" pitchFamily="49" charset="0"/>
                <a:hlinkClick r:id="rId3"/>
              </a:rPr>
              <a:t>www.ustc.edu.cn</a:t>
            </a:r>
            <a:endParaRPr lang="en-US" sz="2800" dirty="0"/>
          </a:p>
        </p:txBody>
      </p:sp>
      <p:pic>
        <p:nvPicPr>
          <p:cNvPr id="11" name="Picture 10">
            <a:extLst>
              <a:ext uri="{FF2B5EF4-FFF2-40B4-BE49-F238E27FC236}">
                <a16:creationId xmlns:a16="http://schemas.microsoft.com/office/drawing/2014/main" id="{DC7D63D3-1E57-AB58-9B46-02EC021F7238}"/>
              </a:ext>
            </a:extLst>
          </p:cNvPr>
          <p:cNvPicPr>
            <a:picLocks noChangeAspect="1"/>
          </p:cNvPicPr>
          <p:nvPr/>
        </p:nvPicPr>
        <p:blipFill>
          <a:blip r:embed="rId4"/>
          <a:stretch>
            <a:fillRect/>
          </a:stretch>
        </p:blipFill>
        <p:spPr>
          <a:xfrm>
            <a:off x="609600" y="2057400"/>
            <a:ext cx="10718906" cy="4255360"/>
          </a:xfrm>
          <a:prstGeom prst="rect">
            <a:avLst/>
          </a:prstGeom>
        </p:spPr>
      </p:pic>
    </p:spTree>
    <p:extLst>
      <p:ext uri="{BB962C8B-B14F-4D97-AF65-F5344CB8AC3E}">
        <p14:creationId xmlns:p14="http://schemas.microsoft.com/office/powerpoint/2010/main" val="22285984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A7930-3B2C-9EB3-1F88-B86E21845CFF}"/>
              </a:ext>
            </a:extLst>
          </p:cNvPr>
          <p:cNvSpPr>
            <a:spLocks noGrp="1"/>
          </p:cNvSpPr>
          <p:nvPr>
            <p:ph type="title"/>
          </p:nvPr>
        </p:nvSpPr>
        <p:spPr/>
        <p:txBody>
          <a:bodyPr/>
          <a:lstStyle/>
          <a:p>
            <a:pPr algn="l"/>
            <a:r>
              <a:rPr lang="en-US" dirty="0"/>
              <a:t>Experiment Results</a:t>
            </a:r>
          </a:p>
        </p:txBody>
      </p:sp>
      <p:pic>
        <p:nvPicPr>
          <p:cNvPr id="5" name="Content Placeholder 4">
            <a:extLst>
              <a:ext uri="{FF2B5EF4-FFF2-40B4-BE49-F238E27FC236}">
                <a16:creationId xmlns:a16="http://schemas.microsoft.com/office/drawing/2014/main" id="{CD111B9B-67F5-3723-24A4-5C2339652E31}"/>
              </a:ext>
            </a:extLst>
          </p:cNvPr>
          <p:cNvPicPr>
            <a:picLocks noGrp="1" noChangeAspect="1"/>
          </p:cNvPicPr>
          <p:nvPr>
            <p:ph idx="1"/>
          </p:nvPr>
        </p:nvPicPr>
        <p:blipFill>
          <a:blip r:embed="rId2"/>
          <a:stretch>
            <a:fillRect/>
          </a:stretch>
        </p:blipFill>
        <p:spPr>
          <a:xfrm>
            <a:off x="609600" y="1689111"/>
            <a:ext cx="5945554" cy="2185453"/>
          </a:xfrm>
        </p:spPr>
      </p:pic>
      <p:pic>
        <p:nvPicPr>
          <p:cNvPr id="7" name="Picture 6">
            <a:extLst>
              <a:ext uri="{FF2B5EF4-FFF2-40B4-BE49-F238E27FC236}">
                <a16:creationId xmlns:a16="http://schemas.microsoft.com/office/drawing/2014/main" id="{2940B3AA-80B3-A5D3-2536-EC23FF4DE716}"/>
              </a:ext>
            </a:extLst>
          </p:cNvPr>
          <p:cNvPicPr>
            <a:picLocks noChangeAspect="1"/>
          </p:cNvPicPr>
          <p:nvPr/>
        </p:nvPicPr>
        <p:blipFill>
          <a:blip r:embed="rId3"/>
          <a:stretch>
            <a:fillRect/>
          </a:stretch>
        </p:blipFill>
        <p:spPr>
          <a:xfrm>
            <a:off x="636224" y="4146037"/>
            <a:ext cx="5945554" cy="2234609"/>
          </a:xfrm>
          <a:prstGeom prst="rect">
            <a:avLst/>
          </a:prstGeom>
        </p:spPr>
      </p:pic>
      <p:sp>
        <p:nvSpPr>
          <p:cNvPr id="8" name="TextBox 7">
            <a:extLst>
              <a:ext uri="{FF2B5EF4-FFF2-40B4-BE49-F238E27FC236}">
                <a16:creationId xmlns:a16="http://schemas.microsoft.com/office/drawing/2014/main" id="{3C8B55D5-69B1-82A8-E8E6-5E25814AB5EB}"/>
              </a:ext>
            </a:extLst>
          </p:cNvPr>
          <p:cNvSpPr txBox="1"/>
          <p:nvPr/>
        </p:nvSpPr>
        <p:spPr>
          <a:xfrm>
            <a:off x="6861775" y="2458671"/>
            <a:ext cx="4111025" cy="923330"/>
          </a:xfrm>
          <a:prstGeom prst="rect">
            <a:avLst/>
          </a:prstGeom>
          <a:noFill/>
        </p:spPr>
        <p:txBody>
          <a:bodyPr wrap="square" rtlCol="0">
            <a:spAutoFit/>
          </a:bodyPr>
          <a:lstStyle/>
          <a:p>
            <a:r>
              <a:rPr lang="en-US" dirty="0"/>
              <a:t>(On AS-150’s BGP router)</a:t>
            </a:r>
          </a:p>
          <a:p>
            <a:r>
              <a:rPr lang="en-US" dirty="0"/>
              <a:t>Before the change: </a:t>
            </a:r>
            <a:r>
              <a:rPr lang="en-US" b="1" dirty="0"/>
              <a:t>AS-2</a:t>
            </a:r>
            <a:r>
              <a:rPr lang="en-US" dirty="0"/>
              <a:t> is selected for most destination</a:t>
            </a:r>
          </a:p>
        </p:txBody>
      </p:sp>
      <p:sp>
        <p:nvSpPr>
          <p:cNvPr id="9" name="TextBox 8">
            <a:extLst>
              <a:ext uri="{FF2B5EF4-FFF2-40B4-BE49-F238E27FC236}">
                <a16:creationId xmlns:a16="http://schemas.microsoft.com/office/drawing/2014/main" id="{73F5DD3D-4613-5C67-5585-1660B129FF80}"/>
              </a:ext>
            </a:extLst>
          </p:cNvPr>
          <p:cNvSpPr txBox="1"/>
          <p:nvPr/>
        </p:nvSpPr>
        <p:spPr>
          <a:xfrm>
            <a:off x="6934200" y="4940175"/>
            <a:ext cx="3326039" cy="646331"/>
          </a:xfrm>
          <a:prstGeom prst="rect">
            <a:avLst/>
          </a:prstGeom>
          <a:noFill/>
        </p:spPr>
        <p:txBody>
          <a:bodyPr wrap="none" rtlCol="0">
            <a:spAutoFit/>
          </a:bodyPr>
          <a:lstStyle/>
          <a:p>
            <a:r>
              <a:rPr lang="en-US" dirty="0"/>
              <a:t>(On AS-150’s BGP router)</a:t>
            </a:r>
          </a:p>
          <a:p>
            <a:r>
              <a:rPr lang="en-US" dirty="0"/>
              <a:t>After the change: </a:t>
            </a:r>
            <a:r>
              <a:rPr lang="en-US" b="1" dirty="0"/>
              <a:t>AS-3</a:t>
            </a:r>
            <a:r>
              <a:rPr lang="en-US" dirty="0"/>
              <a:t> is selected</a:t>
            </a:r>
          </a:p>
        </p:txBody>
      </p:sp>
    </p:spTree>
    <p:extLst>
      <p:ext uri="{BB962C8B-B14F-4D97-AF65-F5344CB8AC3E}">
        <p14:creationId xmlns:p14="http://schemas.microsoft.com/office/powerpoint/2010/main" val="35795413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24304-B633-3A67-861C-480771BF6258}"/>
              </a:ext>
            </a:extLst>
          </p:cNvPr>
          <p:cNvSpPr>
            <a:spLocks noGrp="1"/>
          </p:cNvSpPr>
          <p:nvPr>
            <p:ph type="title"/>
          </p:nvPr>
        </p:nvSpPr>
        <p:spPr/>
        <p:txBody>
          <a:bodyPr>
            <a:normAutofit/>
          </a:bodyPr>
          <a:lstStyle/>
          <a:p>
            <a:pPr algn="l"/>
            <a:r>
              <a:rPr lang="en-US" dirty="0"/>
              <a:t>Ask Others Not to Use A Route</a:t>
            </a:r>
          </a:p>
        </p:txBody>
      </p:sp>
      <p:sp>
        <p:nvSpPr>
          <p:cNvPr id="3" name="Content Placeholder 2">
            <a:extLst>
              <a:ext uri="{FF2B5EF4-FFF2-40B4-BE49-F238E27FC236}">
                <a16:creationId xmlns:a16="http://schemas.microsoft.com/office/drawing/2014/main" id="{AE62BCB4-0D1B-B69E-9E83-2A2371BC081D}"/>
              </a:ext>
            </a:extLst>
          </p:cNvPr>
          <p:cNvSpPr>
            <a:spLocks noGrp="1"/>
          </p:cNvSpPr>
          <p:nvPr>
            <p:ph idx="1"/>
          </p:nvPr>
        </p:nvSpPr>
        <p:spPr/>
        <p:txBody>
          <a:bodyPr/>
          <a:lstStyle/>
          <a:p>
            <a:r>
              <a:rPr lang="en-US" dirty="0"/>
              <a:t>T’s Local preference decides how T choose a route</a:t>
            </a:r>
          </a:p>
          <a:p>
            <a:r>
              <a:rPr lang="en-US" dirty="0"/>
              <a:t>How can T ask its peer not to use a route? </a:t>
            </a:r>
          </a:p>
        </p:txBody>
      </p:sp>
    </p:spTree>
    <p:extLst>
      <p:ext uri="{BB962C8B-B14F-4D97-AF65-F5344CB8AC3E}">
        <p14:creationId xmlns:p14="http://schemas.microsoft.com/office/powerpoint/2010/main" val="39820745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5C430-FC62-A291-7B3F-56C3E2E4DD2D}"/>
              </a:ext>
            </a:extLst>
          </p:cNvPr>
          <p:cNvSpPr>
            <a:spLocks noGrp="1"/>
          </p:cNvSpPr>
          <p:nvPr>
            <p:ph type="title"/>
          </p:nvPr>
        </p:nvSpPr>
        <p:spPr/>
        <p:txBody>
          <a:bodyPr>
            <a:normAutofit/>
          </a:bodyPr>
          <a:lstStyle/>
          <a:p>
            <a:pPr algn="l"/>
            <a:r>
              <a:rPr lang="en-US" dirty="0"/>
              <a:t>AS Path Prepending: Configuration </a:t>
            </a:r>
          </a:p>
        </p:txBody>
      </p:sp>
      <p:pic>
        <p:nvPicPr>
          <p:cNvPr id="9" name="Picture 8">
            <a:extLst>
              <a:ext uri="{FF2B5EF4-FFF2-40B4-BE49-F238E27FC236}">
                <a16:creationId xmlns:a16="http://schemas.microsoft.com/office/drawing/2014/main" id="{8380134D-02FD-B16B-60C0-D8F10A4290DB}"/>
              </a:ext>
            </a:extLst>
          </p:cNvPr>
          <p:cNvPicPr>
            <a:picLocks noChangeAspect="1"/>
          </p:cNvPicPr>
          <p:nvPr/>
        </p:nvPicPr>
        <p:blipFill>
          <a:blip r:embed="rId2"/>
          <a:stretch>
            <a:fillRect/>
          </a:stretch>
        </p:blipFill>
        <p:spPr>
          <a:xfrm>
            <a:off x="762000" y="2133600"/>
            <a:ext cx="8468907" cy="3762900"/>
          </a:xfrm>
          <a:prstGeom prst="rect">
            <a:avLst/>
          </a:prstGeom>
        </p:spPr>
      </p:pic>
      <p:sp>
        <p:nvSpPr>
          <p:cNvPr id="10" name="TextBox 9">
            <a:extLst>
              <a:ext uri="{FF2B5EF4-FFF2-40B4-BE49-F238E27FC236}">
                <a16:creationId xmlns:a16="http://schemas.microsoft.com/office/drawing/2014/main" id="{D484B63D-9D71-9A47-DED4-BD5BF46112F6}"/>
              </a:ext>
            </a:extLst>
          </p:cNvPr>
          <p:cNvSpPr txBox="1"/>
          <p:nvPr/>
        </p:nvSpPr>
        <p:spPr>
          <a:xfrm>
            <a:off x="725277" y="1514009"/>
            <a:ext cx="4176656" cy="523220"/>
          </a:xfrm>
          <a:prstGeom prst="rect">
            <a:avLst/>
          </a:prstGeom>
          <a:noFill/>
        </p:spPr>
        <p:txBody>
          <a:bodyPr wrap="none" rtlCol="0">
            <a:spAutoFit/>
          </a:bodyPr>
          <a:lstStyle/>
          <a:p>
            <a:r>
              <a:rPr lang="en-US" sz="2800" dirty="0"/>
              <a:t>AS-150’s peering with AS-2 </a:t>
            </a:r>
          </a:p>
        </p:txBody>
      </p:sp>
    </p:spTree>
    <p:extLst>
      <p:ext uri="{BB962C8B-B14F-4D97-AF65-F5344CB8AC3E}">
        <p14:creationId xmlns:p14="http://schemas.microsoft.com/office/powerpoint/2010/main" val="13992314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6360E-C32B-CAA1-B659-C798D393D11E}"/>
              </a:ext>
            </a:extLst>
          </p:cNvPr>
          <p:cNvSpPr>
            <a:spLocks noGrp="1"/>
          </p:cNvSpPr>
          <p:nvPr>
            <p:ph type="title"/>
          </p:nvPr>
        </p:nvSpPr>
        <p:spPr/>
        <p:txBody>
          <a:bodyPr/>
          <a:lstStyle/>
          <a:p>
            <a:pPr algn="l"/>
            <a:r>
              <a:rPr lang="en-US" dirty="0"/>
              <a:t>AS Path Prepending: Results </a:t>
            </a:r>
          </a:p>
        </p:txBody>
      </p:sp>
      <p:pic>
        <p:nvPicPr>
          <p:cNvPr id="5" name="Content Placeholder 4">
            <a:extLst>
              <a:ext uri="{FF2B5EF4-FFF2-40B4-BE49-F238E27FC236}">
                <a16:creationId xmlns:a16="http://schemas.microsoft.com/office/drawing/2014/main" id="{26A6C236-209C-4E68-468F-6F1C958AB678}"/>
              </a:ext>
            </a:extLst>
          </p:cNvPr>
          <p:cNvPicPr>
            <a:picLocks noGrp="1" noChangeAspect="1"/>
          </p:cNvPicPr>
          <p:nvPr>
            <p:ph idx="1"/>
          </p:nvPr>
        </p:nvPicPr>
        <p:blipFill>
          <a:blip r:embed="rId3"/>
          <a:stretch>
            <a:fillRect/>
          </a:stretch>
        </p:blipFill>
        <p:spPr>
          <a:xfrm>
            <a:off x="620617" y="1981200"/>
            <a:ext cx="8487960" cy="3562847"/>
          </a:xfrm>
        </p:spPr>
      </p:pic>
    </p:spTree>
    <p:extLst>
      <p:ext uri="{BB962C8B-B14F-4D97-AF65-F5344CB8AC3E}">
        <p14:creationId xmlns:p14="http://schemas.microsoft.com/office/powerpoint/2010/main" val="25384502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73188-D7EE-6373-E28C-8C08A44798F4}"/>
              </a:ext>
            </a:extLst>
          </p:cNvPr>
          <p:cNvSpPr>
            <a:spLocks noGrp="1"/>
          </p:cNvSpPr>
          <p:nvPr>
            <p:ph type="title"/>
          </p:nvPr>
        </p:nvSpPr>
        <p:spPr/>
        <p:txBody>
          <a:bodyPr/>
          <a:lstStyle/>
          <a:p>
            <a:r>
              <a:rPr lang="en-US" dirty="0"/>
              <a:t>IP Anycast</a:t>
            </a:r>
          </a:p>
        </p:txBody>
      </p:sp>
      <p:sp>
        <p:nvSpPr>
          <p:cNvPr id="3" name="Text Placeholder 2">
            <a:extLst>
              <a:ext uri="{FF2B5EF4-FFF2-40B4-BE49-F238E27FC236}">
                <a16:creationId xmlns:a16="http://schemas.microsoft.com/office/drawing/2014/main" id="{4E826BAD-9280-6134-270C-CF8DD04C513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83756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6E462-AAD7-6718-A5CA-48013DA2A7B1}"/>
              </a:ext>
            </a:extLst>
          </p:cNvPr>
          <p:cNvSpPr>
            <a:spLocks noGrp="1"/>
          </p:cNvSpPr>
          <p:nvPr>
            <p:ph type="title"/>
          </p:nvPr>
        </p:nvSpPr>
        <p:spPr/>
        <p:txBody>
          <a:bodyPr/>
          <a:lstStyle/>
          <a:p>
            <a:pPr algn="l"/>
            <a:r>
              <a:rPr lang="en-US" dirty="0"/>
              <a:t>IP Anycast</a:t>
            </a:r>
          </a:p>
        </p:txBody>
      </p:sp>
      <p:sp>
        <p:nvSpPr>
          <p:cNvPr id="3" name="Content Placeholder 2">
            <a:extLst>
              <a:ext uri="{FF2B5EF4-FFF2-40B4-BE49-F238E27FC236}">
                <a16:creationId xmlns:a16="http://schemas.microsoft.com/office/drawing/2014/main" id="{C14E0DA4-EA4D-4643-A2CB-0E63F228526C}"/>
              </a:ext>
            </a:extLst>
          </p:cNvPr>
          <p:cNvSpPr>
            <a:spLocks noGrp="1"/>
          </p:cNvSpPr>
          <p:nvPr>
            <p:ph idx="1"/>
          </p:nvPr>
        </p:nvSpPr>
        <p:spPr>
          <a:xfrm>
            <a:off x="533400" y="1658958"/>
            <a:ext cx="5105400" cy="4525963"/>
          </a:xfrm>
        </p:spPr>
        <p:txBody>
          <a:bodyPr/>
          <a:lstStyle/>
          <a:p>
            <a:pPr marL="285750" indent="-285750">
              <a:buFont typeface="Arial" panose="020B0604020202020204" pitchFamily="34" charset="0"/>
              <a:buChar char="•"/>
            </a:pPr>
            <a:r>
              <a:rPr lang="en-US" sz="3200" dirty="0"/>
              <a:t>Multiple machines share the same IP</a:t>
            </a:r>
          </a:p>
          <a:p>
            <a:pPr marL="285750" indent="-285750">
              <a:buFont typeface="Arial" panose="020B0604020202020204" pitchFamily="34" charset="0"/>
              <a:buChar char="•"/>
            </a:pPr>
            <a:r>
              <a:rPr lang="en-US" sz="3200" dirty="0"/>
              <a:t>Naturally supported by BGP</a:t>
            </a:r>
          </a:p>
          <a:p>
            <a:pPr marL="285750" indent="-285750">
              <a:buFont typeface="Arial" panose="020B0604020202020204" pitchFamily="34" charset="0"/>
              <a:buChar char="•"/>
            </a:pPr>
            <a:r>
              <a:rPr lang="en-US" sz="3200" dirty="0"/>
              <a:t>Routing decides which one gets the packet</a:t>
            </a:r>
          </a:p>
          <a:p>
            <a:pPr marL="285750" indent="-285750">
              <a:buFont typeface="Arial" panose="020B0604020202020204" pitchFamily="34" charset="0"/>
              <a:buChar char="•"/>
            </a:pPr>
            <a:r>
              <a:rPr lang="en-US" dirty="0"/>
              <a:t>Application: DNS Root servers</a:t>
            </a:r>
            <a:endParaRPr lang="en-US" sz="3200" dirty="0"/>
          </a:p>
          <a:p>
            <a:endParaRPr lang="en-US" dirty="0"/>
          </a:p>
        </p:txBody>
      </p:sp>
      <p:pic>
        <p:nvPicPr>
          <p:cNvPr id="4" name="Picture 3">
            <a:extLst>
              <a:ext uri="{FF2B5EF4-FFF2-40B4-BE49-F238E27FC236}">
                <a16:creationId xmlns:a16="http://schemas.microsoft.com/office/drawing/2014/main" id="{E754C328-BBCB-CBAE-E297-D76992303A77}"/>
              </a:ext>
            </a:extLst>
          </p:cNvPr>
          <p:cNvPicPr>
            <a:picLocks noChangeAspect="1"/>
          </p:cNvPicPr>
          <p:nvPr/>
        </p:nvPicPr>
        <p:blipFill rotWithShape="1">
          <a:blip r:embed="rId2"/>
          <a:srcRect t="-1" r="22739" b="-740"/>
          <a:stretch/>
        </p:blipFill>
        <p:spPr>
          <a:xfrm>
            <a:off x="6108853" y="1582758"/>
            <a:ext cx="5695948" cy="4602163"/>
          </a:xfrm>
          <a:prstGeom prst="rect">
            <a:avLst/>
          </a:prstGeom>
        </p:spPr>
      </p:pic>
    </p:spTree>
    <p:extLst>
      <p:ext uri="{BB962C8B-B14F-4D97-AF65-F5344CB8AC3E}">
        <p14:creationId xmlns:p14="http://schemas.microsoft.com/office/powerpoint/2010/main" val="4103923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18D7A-AE0D-74E8-878D-4F3AE95FDA9E}"/>
              </a:ext>
            </a:extLst>
          </p:cNvPr>
          <p:cNvSpPr>
            <a:spLocks noGrp="1"/>
          </p:cNvSpPr>
          <p:nvPr>
            <p:ph type="title"/>
          </p:nvPr>
        </p:nvSpPr>
        <p:spPr/>
        <p:txBody>
          <a:bodyPr/>
          <a:lstStyle/>
          <a:p>
            <a:pPr algn="l"/>
            <a:r>
              <a:rPr lang="en-US" dirty="0"/>
              <a:t>IP Anycast in SEED Emulator</a:t>
            </a:r>
          </a:p>
        </p:txBody>
      </p:sp>
      <p:pic>
        <p:nvPicPr>
          <p:cNvPr id="5" name="Content Placeholder 4" descr="Diagram&#10;&#10;Description automatically generated">
            <a:extLst>
              <a:ext uri="{FF2B5EF4-FFF2-40B4-BE49-F238E27FC236}">
                <a16:creationId xmlns:a16="http://schemas.microsoft.com/office/drawing/2014/main" id="{AF4A224A-C8D5-2712-23DF-1E6182CEA23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7961" y="1861851"/>
            <a:ext cx="5934205" cy="2404032"/>
          </a:xfrm>
        </p:spPr>
      </p:pic>
      <p:grpSp>
        <p:nvGrpSpPr>
          <p:cNvPr id="11" name="Group 10">
            <a:extLst>
              <a:ext uri="{FF2B5EF4-FFF2-40B4-BE49-F238E27FC236}">
                <a16:creationId xmlns:a16="http://schemas.microsoft.com/office/drawing/2014/main" id="{DA217325-53C5-AC50-D8B2-572C88DB3AB0}"/>
              </a:ext>
            </a:extLst>
          </p:cNvPr>
          <p:cNvGrpSpPr/>
          <p:nvPr/>
        </p:nvGrpSpPr>
        <p:grpSpPr>
          <a:xfrm>
            <a:off x="6828762" y="1828800"/>
            <a:ext cx="4753638" cy="3848637"/>
            <a:chOff x="6806728" y="1600200"/>
            <a:chExt cx="4753638" cy="3848637"/>
          </a:xfrm>
        </p:grpSpPr>
        <p:pic>
          <p:nvPicPr>
            <p:cNvPr id="7" name="Picture 6" descr="Text, letter&#10;&#10;Description automatically generated">
              <a:extLst>
                <a:ext uri="{FF2B5EF4-FFF2-40B4-BE49-F238E27FC236}">
                  <a16:creationId xmlns:a16="http://schemas.microsoft.com/office/drawing/2014/main" id="{9C8CDD77-5806-65C4-776E-87BDBDD9F2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6728" y="1600200"/>
              <a:ext cx="4753638" cy="3848637"/>
            </a:xfrm>
            <a:prstGeom prst="rect">
              <a:avLst/>
            </a:prstGeom>
          </p:spPr>
        </p:pic>
        <p:cxnSp>
          <p:nvCxnSpPr>
            <p:cNvPr id="9" name="Straight Connector 8">
              <a:extLst>
                <a:ext uri="{FF2B5EF4-FFF2-40B4-BE49-F238E27FC236}">
                  <a16:creationId xmlns:a16="http://schemas.microsoft.com/office/drawing/2014/main" id="{92CBE032-0058-58FD-BB4A-0D1591B36919}"/>
                </a:ext>
              </a:extLst>
            </p:cNvPr>
            <p:cNvCxnSpPr/>
            <p:nvPr/>
          </p:nvCxnSpPr>
          <p:spPr>
            <a:xfrm>
              <a:off x="9372600" y="3124200"/>
              <a:ext cx="762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22E48A5-DBE5-9AD1-DB1A-2D7CA041E778}"/>
                </a:ext>
              </a:extLst>
            </p:cNvPr>
            <p:cNvCxnSpPr/>
            <p:nvPr/>
          </p:nvCxnSpPr>
          <p:spPr>
            <a:xfrm>
              <a:off x="9372600" y="4114800"/>
              <a:ext cx="762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319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5BF33-8322-DC24-45D6-8480E3A96E25}"/>
              </a:ext>
            </a:extLst>
          </p:cNvPr>
          <p:cNvSpPr>
            <a:spLocks noGrp="1"/>
          </p:cNvSpPr>
          <p:nvPr>
            <p:ph type="title"/>
          </p:nvPr>
        </p:nvSpPr>
        <p:spPr/>
        <p:txBody>
          <a:bodyPr/>
          <a:lstStyle/>
          <a:p>
            <a:pPr algn="l"/>
            <a:r>
              <a:rPr lang="en-US" dirty="0"/>
              <a:t>SEED Emulator and Demo</a:t>
            </a:r>
          </a:p>
        </p:txBody>
      </p:sp>
      <p:pic>
        <p:nvPicPr>
          <p:cNvPr id="5" name="Content Placeholder 4">
            <a:extLst>
              <a:ext uri="{FF2B5EF4-FFF2-40B4-BE49-F238E27FC236}">
                <a16:creationId xmlns:a16="http://schemas.microsoft.com/office/drawing/2014/main" id="{5CCBA520-01AB-0559-FF17-78D58E7B0960}"/>
              </a:ext>
            </a:extLst>
          </p:cNvPr>
          <p:cNvPicPr>
            <a:picLocks noGrp="1" noChangeAspect="1"/>
          </p:cNvPicPr>
          <p:nvPr>
            <p:ph idx="1"/>
          </p:nvPr>
        </p:nvPicPr>
        <p:blipFill>
          <a:blip r:embed="rId2"/>
          <a:stretch>
            <a:fillRect/>
          </a:stretch>
        </p:blipFill>
        <p:spPr>
          <a:xfrm>
            <a:off x="838200" y="1905000"/>
            <a:ext cx="6663223" cy="4525963"/>
          </a:xfrm>
        </p:spPr>
      </p:pic>
      <p:sp>
        <p:nvSpPr>
          <p:cNvPr id="3" name="TextBox 2">
            <a:extLst>
              <a:ext uri="{FF2B5EF4-FFF2-40B4-BE49-F238E27FC236}">
                <a16:creationId xmlns:a16="http://schemas.microsoft.com/office/drawing/2014/main" id="{5F56CA40-3E09-2AB1-A463-9351496248D7}"/>
              </a:ext>
            </a:extLst>
          </p:cNvPr>
          <p:cNvSpPr txBox="1"/>
          <p:nvPr/>
        </p:nvSpPr>
        <p:spPr>
          <a:xfrm>
            <a:off x="8256810" y="2286000"/>
            <a:ext cx="3325590" cy="1384995"/>
          </a:xfrm>
          <a:prstGeom prst="rect">
            <a:avLst/>
          </a:prstGeom>
          <a:noFill/>
        </p:spPr>
        <p:txBody>
          <a:bodyPr wrap="none" rtlCol="0">
            <a:spAutoFit/>
          </a:bodyPr>
          <a:lstStyle/>
          <a:p>
            <a:r>
              <a:rPr lang="en-US" sz="2800" dirty="0"/>
              <a:t>ping 10.190.100 from</a:t>
            </a:r>
          </a:p>
          <a:p>
            <a:pPr marL="914400" lvl="1" indent="-457200">
              <a:buFont typeface="Arial" panose="020B0604020202020204" pitchFamily="34" charset="0"/>
              <a:buChar char="•"/>
            </a:pPr>
            <a:r>
              <a:rPr lang="en-US" sz="2800" dirty="0"/>
              <a:t>10.164.0.71</a:t>
            </a:r>
          </a:p>
          <a:p>
            <a:pPr marL="914400" lvl="1" indent="-457200">
              <a:buFont typeface="Arial" panose="020B0604020202020204" pitchFamily="34" charset="0"/>
              <a:buChar char="•"/>
            </a:pPr>
            <a:r>
              <a:rPr lang="en-US" sz="2800" dirty="0"/>
              <a:t>10.156.0.71</a:t>
            </a:r>
          </a:p>
        </p:txBody>
      </p:sp>
    </p:spTree>
    <p:extLst>
      <p:ext uri="{BB962C8B-B14F-4D97-AF65-F5344CB8AC3E}">
        <p14:creationId xmlns:p14="http://schemas.microsoft.com/office/powerpoint/2010/main" val="13594539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35EEC-BFB0-CDBC-E1F7-CEA9B9980D59}"/>
              </a:ext>
            </a:extLst>
          </p:cNvPr>
          <p:cNvSpPr>
            <a:spLocks noGrp="1"/>
          </p:cNvSpPr>
          <p:nvPr>
            <p:ph type="title"/>
          </p:nvPr>
        </p:nvSpPr>
        <p:spPr/>
        <p:txBody>
          <a:bodyPr/>
          <a:lstStyle/>
          <a:p>
            <a:pPr algn="l"/>
            <a:r>
              <a:rPr lang="en-US" dirty="0"/>
              <a:t>IP Anycast Used by DNS Root Server</a:t>
            </a:r>
          </a:p>
        </p:txBody>
      </p:sp>
      <p:pic>
        <p:nvPicPr>
          <p:cNvPr id="13" name="Content Placeholder 12" descr="Graphical user interface, text, application, chat or text message&#10;&#10;Description automatically generated">
            <a:extLst>
              <a:ext uri="{FF2B5EF4-FFF2-40B4-BE49-F238E27FC236}">
                <a16:creationId xmlns:a16="http://schemas.microsoft.com/office/drawing/2014/main" id="{DBE95182-788C-AB86-BC83-27A1B84899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7241" y="2667000"/>
            <a:ext cx="3362794" cy="2619741"/>
          </a:xfrm>
        </p:spPr>
      </p:pic>
      <p:pic>
        <p:nvPicPr>
          <p:cNvPr id="15" name="Picture 14" descr="A picture containing diagram&#10;&#10;Description automatically generated">
            <a:extLst>
              <a:ext uri="{FF2B5EF4-FFF2-40B4-BE49-F238E27FC236}">
                <a16:creationId xmlns:a16="http://schemas.microsoft.com/office/drawing/2014/main" id="{0E2C6BDC-27DA-A406-8997-1616626F43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9958" y="2286000"/>
            <a:ext cx="6824018" cy="3800878"/>
          </a:xfrm>
          <a:prstGeom prst="rect">
            <a:avLst/>
          </a:prstGeom>
        </p:spPr>
      </p:pic>
      <p:sp>
        <p:nvSpPr>
          <p:cNvPr id="16" name="TextBox 15">
            <a:extLst>
              <a:ext uri="{FF2B5EF4-FFF2-40B4-BE49-F238E27FC236}">
                <a16:creationId xmlns:a16="http://schemas.microsoft.com/office/drawing/2014/main" id="{E41020C7-FDB8-4556-C1A4-DF91ED3B9EF9}"/>
              </a:ext>
            </a:extLst>
          </p:cNvPr>
          <p:cNvSpPr txBox="1"/>
          <p:nvPr/>
        </p:nvSpPr>
        <p:spPr>
          <a:xfrm>
            <a:off x="4771581" y="1558028"/>
            <a:ext cx="1593065" cy="523220"/>
          </a:xfrm>
          <a:prstGeom prst="rect">
            <a:avLst/>
          </a:prstGeom>
          <a:noFill/>
        </p:spPr>
        <p:txBody>
          <a:bodyPr wrap="none" rtlCol="0">
            <a:spAutoFit/>
          </a:bodyPr>
          <a:lstStyle/>
          <a:p>
            <a:r>
              <a:rPr lang="en-US" sz="2800" b="1" dirty="0"/>
              <a:t>Locations</a:t>
            </a:r>
          </a:p>
        </p:txBody>
      </p:sp>
      <p:sp>
        <p:nvSpPr>
          <p:cNvPr id="17" name="TextBox 16">
            <a:extLst>
              <a:ext uri="{FF2B5EF4-FFF2-40B4-BE49-F238E27FC236}">
                <a16:creationId xmlns:a16="http://schemas.microsoft.com/office/drawing/2014/main" id="{3613BA08-E2F4-B651-59A9-6DDA0557804E}"/>
              </a:ext>
            </a:extLst>
          </p:cNvPr>
          <p:cNvSpPr txBox="1"/>
          <p:nvPr/>
        </p:nvSpPr>
        <p:spPr>
          <a:xfrm>
            <a:off x="4769958" y="6207012"/>
            <a:ext cx="3248133" cy="369332"/>
          </a:xfrm>
          <a:prstGeom prst="rect">
            <a:avLst/>
          </a:prstGeom>
          <a:noFill/>
        </p:spPr>
        <p:txBody>
          <a:bodyPr wrap="none" rtlCol="0">
            <a:spAutoFit/>
          </a:bodyPr>
          <a:lstStyle/>
          <a:p>
            <a:r>
              <a:rPr lang="en-US" dirty="0"/>
              <a:t>source: https://root-servers.org/</a:t>
            </a:r>
          </a:p>
        </p:txBody>
      </p:sp>
      <p:sp>
        <p:nvSpPr>
          <p:cNvPr id="18" name="TextBox 17">
            <a:extLst>
              <a:ext uri="{FF2B5EF4-FFF2-40B4-BE49-F238E27FC236}">
                <a16:creationId xmlns:a16="http://schemas.microsoft.com/office/drawing/2014/main" id="{60488820-CE3C-90FC-0EF3-76FA105F22E8}"/>
              </a:ext>
            </a:extLst>
          </p:cNvPr>
          <p:cNvSpPr txBox="1"/>
          <p:nvPr/>
        </p:nvSpPr>
        <p:spPr>
          <a:xfrm>
            <a:off x="612354" y="1558028"/>
            <a:ext cx="2706575" cy="954107"/>
          </a:xfrm>
          <a:prstGeom prst="rect">
            <a:avLst/>
          </a:prstGeom>
          <a:noFill/>
        </p:spPr>
        <p:txBody>
          <a:bodyPr wrap="none" rtlCol="0">
            <a:spAutoFit/>
          </a:bodyPr>
          <a:lstStyle/>
          <a:p>
            <a:r>
              <a:rPr lang="en-US" sz="2800" b="1" i="0" dirty="0">
                <a:solidFill>
                  <a:srgbClr val="555555"/>
                </a:solidFill>
                <a:effectLst/>
                <a:latin typeface="Noto"/>
              </a:rPr>
              <a:t>L Root Server</a:t>
            </a:r>
          </a:p>
          <a:p>
            <a:r>
              <a:rPr lang="en-US" sz="2800" b="0" i="0" dirty="0">
                <a:solidFill>
                  <a:srgbClr val="555555"/>
                </a:solidFill>
                <a:effectLst/>
                <a:latin typeface="Noto"/>
              </a:rPr>
              <a:t>l.root-servers.net</a:t>
            </a:r>
            <a:endParaRPr lang="en-US" sz="2800" b="1" dirty="0">
              <a:solidFill>
                <a:schemeClr val="accent4"/>
              </a:solidFill>
            </a:endParaRPr>
          </a:p>
        </p:txBody>
      </p:sp>
    </p:spTree>
    <p:extLst>
      <p:ext uri="{BB962C8B-B14F-4D97-AF65-F5344CB8AC3E}">
        <p14:creationId xmlns:p14="http://schemas.microsoft.com/office/powerpoint/2010/main" val="17574297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B4C41-EB6F-3C94-498B-63C29AF2BD4E}"/>
              </a:ext>
            </a:extLst>
          </p:cNvPr>
          <p:cNvSpPr>
            <a:spLocks noGrp="1"/>
          </p:cNvSpPr>
          <p:nvPr>
            <p:ph type="title"/>
          </p:nvPr>
        </p:nvSpPr>
        <p:spPr/>
        <p:txBody>
          <a:bodyPr/>
          <a:lstStyle/>
          <a:p>
            <a:pPr algn="l"/>
            <a:r>
              <a:rPr lang="en-US" dirty="0"/>
              <a:t>Question</a:t>
            </a:r>
          </a:p>
        </p:txBody>
      </p:sp>
      <p:sp>
        <p:nvSpPr>
          <p:cNvPr id="3" name="Content Placeholder 2">
            <a:extLst>
              <a:ext uri="{FF2B5EF4-FFF2-40B4-BE49-F238E27FC236}">
                <a16:creationId xmlns:a16="http://schemas.microsoft.com/office/drawing/2014/main" id="{3BCCD1D5-6945-D1E5-BEE4-80E1021FDB7F}"/>
              </a:ext>
            </a:extLst>
          </p:cNvPr>
          <p:cNvSpPr>
            <a:spLocks noGrp="1"/>
          </p:cNvSpPr>
          <p:nvPr>
            <p:ph idx="1"/>
          </p:nvPr>
        </p:nvSpPr>
        <p:spPr/>
        <p:txBody>
          <a:bodyPr/>
          <a:lstStyle/>
          <a:p>
            <a:r>
              <a:rPr lang="en-US" dirty="0"/>
              <a:t>Can we use the IP Anycast for Web servers, i.e., allowing multiple Web servers to have the same IP address, just like the F-root servers?</a:t>
            </a:r>
          </a:p>
        </p:txBody>
      </p:sp>
    </p:spTree>
    <p:extLst>
      <p:ext uri="{BB962C8B-B14F-4D97-AF65-F5344CB8AC3E}">
        <p14:creationId xmlns:p14="http://schemas.microsoft.com/office/powerpoint/2010/main" val="888835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BC0D9-3EC1-E1C5-54AB-8FC523BE858F}"/>
              </a:ext>
            </a:extLst>
          </p:cNvPr>
          <p:cNvSpPr>
            <a:spLocks noGrp="1"/>
          </p:cNvSpPr>
          <p:nvPr>
            <p:ph type="title"/>
          </p:nvPr>
        </p:nvSpPr>
        <p:spPr/>
        <p:txBody>
          <a:bodyPr>
            <a:normAutofit/>
          </a:bodyPr>
          <a:lstStyle/>
          <a:p>
            <a:pPr algn="l"/>
            <a:r>
              <a:rPr lang="en-US" dirty="0"/>
              <a:t>Internet Routing</a:t>
            </a:r>
          </a:p>
        </p:txBody>
      </p:sp>
      <p:pic>
        <p:nvPicPr>
          <p:cNvPr id="1026" name="Picture 2">
            <a:extLst>
              <a:ext uri="{FF2B5EF4-FFF2-40B4-BE49-F238E27FC236}">
                <a16:creationId xmlns:a16="http://schemas.microsoft.com/office/drawing/2014/main" id="{E702E51C-2E60-FE35-6A83-1F24AF52D3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656" y="2590800"/>
            <a:ext cx="5150344" cy="347386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4C663251-C6F8-CA7E-57A1-35BC7F3A6B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2590800"/>
            <a:ext cx="2762250" cy="23907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2A5F27B-2870-26FD-A648-DCD3A8D8342C}"/>
              </a:ext>
            </a:extLst>
          </p:cNvPr>
          <p:cNvSpPr txBox="1"/>
          <p:nvPr/>
        </p:nvSpPr>
        <p:spPr>
          <a:xfrm>
            <a:off x="612354" y="1621904"/>
            <a:ext cx="5452390" cy="523220"/>
          </a:xfrm>
          <a:prstGeom prst="rect">
            <a:avLst/>
          </a:prstGeom>
          <a:noFill/>
        </p:spPr>
        <p:txBody>
          <a:bodyPr wrap="none" rtlCol="0">
            <a:spAutoFit/>
          </a:bodyPr>
          <a:lstStyle/>
          <a:p>
            <a:r>
              <a:rPr lang="en-US" sz="2800" dirty="0"/>
              <a:t>How do packets know where to go? </a:t>
            </a:r>
          </a:p>
        </p:txBody>
      </p:sp>
    </p:spTree>
    <p:extLst>
      <p:ext uri="{BB962C8B-B14F-4D97-AF65-F5344CB8AC3E}">
        <p14:creationId xmlns:p14="http://schemas.microsoft.com/office/powerpoint/2010/main" val="38043176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143C4-C0CA-5947-F505-47614C2194FE}"/>
              </a:ext>
            </a:extLst>
          </p:cNvPr>
          <p:cNvSpPr>
            <a:spLocks noGrp="1"/>
          </p:cNvSpPr>
          <p:nvPr>
            <p:ph type="title"/>
          </p:nvPr>
        </p:nvSpPr>
        <p:spPr/>
        <p:txBody>
          <a:bodyPr/>
          <a:lstStyle/>
          <a:p>
            <a:r>
              <a:rPr lang="en-US" dirty="0" err="1"/>
              <a:t>ibgp</a:t>
            </a:r>
            <a:r>
              <a:rPr lang="en-US" dirty="0"/>
              <a:t> and </a:t>
            </a:r>
            <a:r>
              <a:rPr lang="en-US" dirty="0" err="1"/>
              <a:t>igp</a:t>
            </a:r>
            <a:endParaRPr lang="en-US" dirty="0"/>
          </a:p>
        </p:txBody>
      </p:sp>
      <p:sp>
        <p:nvSpPr>
          <p:cNvPr id="3" name="Text Placeholder 2">
            <a:extLst>
              <a:ext uri="{FF2B5EF4-FFF2-40B4-BE49-F238E27FC236}">
                <a16:creationId xmlns:a16="http://schemas.microsoft.com/office/drawing/2014/main" id="{4CC41AF9-DF7B-5B4D-8509-1DD9F54D077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239640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A2B08-1809-C122-C89A-62C282540E98}"/>
              </a:ext>
            </a:extLst>
          </p:cNvPr>
          <p:cNvSpPr>
            <a:spLocks noGrp="1"/>
          </p:cNvSpPr>
          <p:nvPr>
            <p:ph type="title"/>
          </p:nvPr>
        </p:nvSpPr>
        <p:spPr/>
        <p:txBody>
          <a:bodyPr>
            <a:normAutofit/>
          </a:bodyPr>
          <a:lstStyle/>
          <a:p>
            <a:pPr algn="l"/>
            <a:r>
              <a:rPr lang="en-US" dirty="0"/>
              <a:t>Internal BGP (IBGP)</a:t>
            </a:r>
          </a:p>
        </p:txBody>
      </p:sp>
      <p:pic>
        <p:nvPicPr>
          <p:cNvPr id="5" name="Content Placeholder 4">
            <a:extLst>
              <a:ext uri="{FF2B5EF4-FFF2-40B4-BE49-F238E27FC236}">
                <a16:creationId xmlns:a16="http://schemas.microsoft.com/office/drawing/2014/main" id="{B80821C6-9EF8-5174-8B6F-989E07C4E52D}"/>
              </a:ext>
            </a:extLst>
          </p:cNvPr>
          <p:cNvPicPr>
            <a:picLocks noGrp="1" noChangeAspect="1"/>
          </p:cNvPicPr>
          <p:nvPr>
            <p:ph idx="1"/>
          </p:nvPr>
        </p:nvPicPr>
        <p:blipFill>
          <a:blip r:embed="rId3"/>
          <a:stretch>
            <a:fillRect/>
          </a:stretch>
        </p:blipFill>
        <p:spPr>
          <a:xfrm>
            <a:off x="609600" y="1828800"/>
            <a:ext cx="7440136" cy="4525963"/>
          </a:xfrm>
        </p:spPr>
      </p:pic>
    </p:spTree>
    <p:extLst>
      <p:ext uri="{BB962C8B-B14F-4D97-AF65-F5344CB8AC3E}">
        <p14:creationId xmlns:p14="http://schemas.microsoft.com/office/powerpoint/2010/main" val="24664080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51E74-41A2-CBEC-C797-9E5EC860A4F4}"/>
              </a:ext>
            </a:extLst>
          </p:cNvPr>
          <p:cNvSpPr>
            <a:spLocks noGrp="1"/>
          </p:cNvSpPr>
          <p:nvPr>
            <p:ph type="title"/>
          </p:nvPr>
        </p:nvSpPr>
        <p:spPr/>
        <p:txBody>
          <a:bodyPr>
            <a:normAutofit/>
          </a:bodyPr>
          <a:lstStyle/>
          <a:p>
            <a:pPr algn="l"/>
            <a:r>
              <a:rPr lang="en-US" dirty="0"/>
              <a:t>Interior Gateway Protocol (IGP)</a:t>
            </a:r>
          </a:p>
        </p:txBody>
      </p:sp>
      <p:sp>
        <p:nvSpPr>
          <p:cNvPr id="3" name="Content Placeholder 2">
            <a:extLst>
              <a:ext uri="{FF2B5EF4-FFF2-40B4-BE49-F238E27FC236}">
                <a16:creationId xmlns:a16="http://schemas.microsoft.com/office/drawing/2014/main" id="{27B92707-5A91-6C83-12CA-4AA678B7A618}"/>
              </a:ext>
            </a:extLst>
          </p:cNvPr>
          <p:cNvSpPr>
            <a:spLocks noGrp="1"/>
          </p:cNvSpPr>
          <p:nvPr>
            <p:ph idx="1"/>
          </p:nvPr>
        </p:nvSpPr>
        <p:spPr>
          <a:xfrm>
            <a:off x="609600" y="1600201"/>
            <a:ext cx="5105400" cy="1981199"/>
          </a:xfrm>
        </p:spPr>
        <p:txBody>
          <a:bodyPr>
            <a:normAutofit/>
          </a:bodyPr>
          <a:lstStyle/>
          <a:p>
            <a:r>
              <a:rPr lang="en-US" sz="2800" dirty="0"/>
              <a:t>IGP Examples</a:t>
            </a:r>
          </a:p>
          <a:p>
            <a:pPr lvl="1"/>
            <a:r>
              <a:rPr lang="en-US" sz="2400" dirty="0"/>
              <a:t>OSPF (Open Shortest Path First)</a:t>
            </a:r>
          </a:p>
          <a:p>
            <a:pPr lvl="1"/>
            <a:r>
              <a:rPr lang="en-US" sz="2400" dirty="0"/>
              <a:t>RIP (Routing Information Protocol)</a:t>
            </a:r>
          </a:p>
        </p:txBody>
      </p:sp>
      <p:pic>
        <p:nvPicPr>
          <p:cNvPr id="5" name="Picture 4">
            <a:extLst>
              <a:ext uri="{FF2B5EF4-FFF2-40B4-BE49-F238E27FC236}">
                <a16:creationId xmlns:a16="http://schemas.microsoft.com/office/drawing/2014/main" id="{44AB3314-EFC3-57C9-401C-C9AB5CFBEAAE}"/>
              </a:ext>
            </a:extLst>
          </p:cNvPr>
          <p:cNvPicPr>
            <a:picLocks noChangeAspect="1"/>
          </p:cNvPicPr>
          <p:nvPr/>
        </p:nvPicPr>
        <p:blipFill>
          <a:blip r:embed="rId2"/>
          <a:stretch>
            <a:fillRect/>
          </a:stretch>
        </p:blipFill>
        <p:spPr>
          <a:xfrm>
            <a:off x="5181600" y="2819400"/>
            <a:ext cx="5737749" cy="3060853"/>
          </a:xfrm>
          <a:prstGeom prst="rect">
            <a:avLst/>
          </a:prstGeom>
        </p:spPr>
      </p:pic>
    </p:spTree>
    <p:extLst>
      <p:ext uri="{BB962C8B-B14F-4D97-AF65-F5344CB8AC3E}">
        <p14:creationId xmlns:p14="http://schemas.microsoft.com/office/powerpoint/2010/main" val="39531209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09705-9EC6-A22C-265A-B46F22205171}"/>
              </a:ext>
            </a:extLst>
          </p:cNvPr>
          <p:cNvSpPr>
            <a:spLocks noGrp="1"/>
          </p:cNvSpPr>
          <p:nvPr>
            <p:ph type="title"/>
          </p:nvPr>
        </p:nvSpPr>
        <p:spPr/>
        <p:txBody>
          <a:bodyPr/>
          <a:lstStyle/>
          <a:p>
            <a:r>
              <a:rPr lang="en-US" dirty="0"/>
              <a:t>BGP Attacks</a:t>
            </a:r>
          </a:p>
        </p:txBody>
      </p:sp>
      <p:sp>
        <p:nvSpPr>
          <p:cNvPr id="3" name="Text Placeholder 2">
            <a:extLst>
              <a:ext uri="{FF2B5EF4-FFF2-40B4-BE49-F238E27FC236}">
                <a16:creationId xmlns:a16="http://schemas.microsoft.com/office/drawing/2014/main" id="{1C1981DB-C100-9F0A-2498-6A6F8A4E9A9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083692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12D94-56AE-EC66-DE46-00F0E84061B0}"/>
              </a:ext>
            </a:extLst>
          </p:cNvPr>
          <p:cNvSpPr>
            <a:spLocks noGrp="1"/>
          </p:cNvSpPr>
          <p:nvPr>
            <p:ph type="title"/>
          </p:nvPr>
        </p:nvSpPr>
        <p:spPr/>
        <p:txBody>
          <a:bodyPr/>
          <a:lstStyle/>
          <a:p>
            <a:pPr algn="l"/>
            <a:r>
              <a:rPr lang="en-US" dirty="0"/>
              <a:t>BGP Hijacking Attack</a:t>
            </a:r>
          </a:p>
        </p:txBody>
      </p:sp>
      <p:sp>
        <p:nvSpPr>
          <p:cNvPr id="7" name="Content Placeholder 6">
            <a:extLst>
              <a:ext uri="{FF2B5EF4-FFF2-40B4-BE49-F238E27FC236}">
                <a16:creationId xmlns:a16="http://schemas.microsoft.com/office/drawing/2014/main" id="{15220962-0F0E-DFE5-E36E-D3339734895D}"/>
              </a:ext>
            </a:extLst>
          </p:cNvPr>
          <p:cNvSpPr>
            <a:spLocks noGrp="1"/>
          </p:cNvSpPr>
          <p:nvPr>
            <p:ph idx="1"/>
          </p:nvPr>
        </p:nvSpPr>
        <p:spPr/>
        <p:txBody>
          <a:bodyPr/>
          <a:lstStyle/>
          <a:p>
            <a:r>
              <a:rPr lang="en-US" dirty="0"/>
              <a:t>BGP does not have a mechanism to verify the ownership of a network prefix</a:t>
            </a:r>
          </a:p>
          <a:p>
            <a:r>
              <a:rPr lang="en-US" dirty="0"/>
              <a:t>Malicious BGP routers can announce fake network prefixes</a:t>
            </a:r>
          </a:p>
        </p:txBody>
      </p:sp>
    </p:spTree>
    <p:extLst>
      <p:ext uri="{BB962C8B-B14F-4D97-AF65-F5344CB8AC3E}">
        <p14:creationId xmlns:p14="http://schemas.microsoft.com/office/powerpoint/2010/main" val="42328904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06715-9BDE-2339-94C7-3379305C3FE0}"/>
              </a:ext>
            </a:extLst>
          </p:cNvPr>
          <p:cNvSpPr>
            <a:spLocks noGrp="1"/>
          </p:cNvSpPr>
          <p:nvPr>
            <p:ph type="title"/>
          </p:nvPr>
        </p:nvSpPr>
        <p:spPr/>
        <p:txBody>
          <a:bodyPr/>
          <a:lstStyle/>
          <a:p>
            <a:pPr algn="l"/>
            <a:r>
              <a:rPr lang="en-US" dirty="0"/>
              <a:t>Routing Rule</a:t>
            </a:r>
          </a:p>
        </p:txBody>
      </p:sp>
      <p:sp>
        <p:nvSpPr>
          <p:cNvPr id="3" name="Content Placeholder 2">
            <a:extLst>
              <a:ext uri="{FF2B5EF4-FFF2-40B4-BE49-F238E27FC236}">
                <a16:creationId xmlns:a16="http://schemas.microsoft.com/office/drawing/2014/main" id="{7383EDCF-A0E5-0C6E-7F46-326577204F8E}"/>
              </a:ext>
            </a:extLst>
          </p:cNvPr>
          <p:cNvSpPr>
            <a:spLocks noGrp="1"/>
          </p:cNvSpPr>
          <p:nvPr>
            <p:ph idx="1"/>
          </p:nvPr>
        </p:nvSpPr>
        <p:spPr>
          <a:xfrm>
            <a:off x="609600" y="1600201"/>
            <a:ext cx="10972800" cy="4800599"/>
          </a:xfrm>
        </p:spPr>
        <p:txBody>
          <a:bodyPr/>
          <a:lstStyle/>
          <a:p>
            <a:r>
              <a:rPr lang="en-US" dirty="0"/>
              <a:t>Longest match wins</a:t>
            </a:r>
          </a:p>
        </p:txBody>
      </p:sp>
      <p:pic>
        <p:nvPicPr>
          <p:cNvPr id="1026" name="Picture 2">
            <a:extLst>
              <a:ext uri="{FF2B5EF4-FFF2-40B4-BE49-F238E27FC236}">
                <a16:creationId xmlns:a16="http://schemas.microsoft.com/office/drawing/2014/main" id="{2C7564C8-6D45-A7D1-DDFD-05523BA800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514600"/>
            <a:ext cx="9286875" cy="217170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49B9EAC3-3BB3-5689-01E7-55024C979E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710171"/>
            <a:ext cx="9277350" cy="28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1631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AFDF1-6F8F-8B6D-3457-F936867E195D}"/>
              </a:ext>
            </a:extLst>
          </p:cNvPr>
          <p:cNvSpPr>
            <a:spLocks noGrp="1"/>
          </p:cNvSpPr>
          <p:nvPr>
            <p:ph type="title"/>
          </p:nvPr>
        </p:nvSpPr>
        <p:spPr/>
        <p:txBody>
          <a:bodyPr/>
          <a:lstStyle/>
          <a:p>
            <a:pPr algn="l"/>
            <a:r>
              <a:rPr lang="en-US" dirty="0"/>
              <a:t>Malicious BGP</a:t>
            </a:r>
          </a:p>
        </p:txBody>
      </p:sp>
      <p:sp>
        <p:nvSpPr>
          <p:cNvPr id="3" name="Content Placeholder 2">
            <a:extLst>
              <a:ext uri="{FF2B5EF4-FFF2-40B4-BE49-F238E27FC236}">
                <a16:creationId xmlns:a16="http://schemas.microsoft.com/office/drawing/2014/main" id="{185DB2CA-343D-BBBA-A608-9AE695F07CC4}"/>
              </a:ext>
            </a:extLst>
          </p:cNvPr>
          <p:cNvSpPr>
            <a:spLocks noGrp="1"/>
          </p:cNvSpPr>
          <p:nvPr>
            <p:ph idx="1"/>
          </p:nvPr>
        </p:nvSpPr>
        <p:spPr/>
        <p:txBody>
          <a:bodyPr/>
          <a:lstStyle/>
          <a:p>
            <a:r>
              <a:rPr lang="en-US" dirty="0"/>
              <a:t>How to completely hijack 10.164.0.0/24?</a:t>
            </a:r>
          </a:p>
        </p:txBody>
      </p:sp>
      <p:pic>
        <p:nvPicPr>
          <p:cNvPr id="10" name="Picture 9">
            <a:extLst>
              <a:ext uri="{FF2B5EF4-FFF2-40B4-BE49-F238E27FC236}">
                <a16:creationId xmlns:a16="http://schemas.microsoft.com/office/drawing/2014/main" id="{C507C83F-DAEF-55FE-F183-BDFDF61806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648" y="2792097"/>
            <a:ext cx="10383752" cy="1065943"/>
          </a:xfrm>
          <a:prstGeom prst="rect">
            <a:avLst/>
          </a:prstGeom>
        </p:spPr>
      </p:pic>
      <p:sp>
        <p:nvSpPr>
          <p:cNvPr id="11" name="Right Brace 10">
            <a:extLst>
              <a:ext uri="{FF2B5EF4-FFF2-40B4-BE49-F238E27FC236}">
                <a16:creationId xmlns:a16="http://schemas.microsoft.com/office/drawing/2014/main" id="{37A2E669-094D-5394-2A3C-4722A8215F42}"/>
              </a:ext>
            </a:extLst>
          </p:cNvPr>
          <p:cNvSpPr/>
          <p:nvPr/>
        </p:nvSpPr>
        <p:spPr>
          <a:xfrm>
            <a:off x="7620000" y="3276600"/>
            <a:ext cx="228600" cy="533400"/>
          </a:xfrm>
          <a:prstGeom prst="righ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1FB69E29-5D46-64D6-D7F6-6F2AC2AE5962}"/>
              </a:ext>
            </a:extLst>
          </p:cNvPr>
          <p:cNvSpPr txBox="1"/>
          <p:nvPr/>
        </p:nvSpPr>
        <p:spPr>
          <a:xfrm>
            <a:off x="7924745" y="3325068"/>
            <a:ext cx="3257430" cy="400110"/>
          </a:xfrm>
          <a:prstGeom prst="rect">
            <a:avLst/>
          </a:prstGeom>
          <a:noFill/>
        </p:spPr>
        <p:txBody>
          <a:bodyPr wrap="none" rtlCol="0">
            <a:spAutoFit/>
          </a:bodyPr>
          <a:lstStyle/>
          <a:p>
            <a:r>
              <a:rPr lang="en-US" sz="2000" b="1" dirty="0"/>
              <a:t>announce these two prefixes</a:t>
            </a:r>
          </a:p>
        </p:txBody>
      </p:sp>
    </p:spTree>
    <p:extLst>
      <p:ext uri="{BB962C8B-B14F-4D97-AF65-F5344CB8AC3E}">
        <p14:creationId xmlns:p14="http://schemas.microsoft.com/office/powerpoint/2010/main" val="17072308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F80F8-0BB2-E114-BD75-76A1A029E96D}"/>
              </a:ext>
            </a:extLst>
          </p:cNvPr>
          <p:cNvSpPr>
            <a:spLocks noGrp="1"/>
          </p:cNvSpPr>
          <p:nvPr>
            <p:ph type="title"/>
          </p:nvPr>
        </p:nvSpPr>
        <p:spPr/>
        <p:txBody>
          <a:bodyPr/>
          <a:lstStyle/>
          <a:p>
            <a:pPr algn="l"/>
            <a:r>
              <a:rPr lang="en-US" dirty="0"/>
              <a:t>Launching the Attack</a:t>
            </a:r>
          </a:p>
        </p:txBody>
      </p:sp>
      <p:sp>
        <p:nvSpPr>
          <p:cNvPr id="3" name="Content Placeholder 2">
            <a:extLst>
              <a:ext uri="{FF2B5EF4-FFF2-40B4-BE49-F238E27FC236}">
                <a16:creationId xmlns:a16="http://schemas.microsoft.com/office/drawing/2014/main" id="{AA8CA8EE-82C2-E06C-13F3-06455F8838FB}"/>
              </a:ext>
            </a:extLst>
          </p:cNvPr>
          <p:cNvSpPr>
            <a:spLocks noGrp="1"/>
          </p:cNvSpPr>
          <p:nvPr>
            <p:ph idx="1"/>
          </p:nvPr>
        </p:nvSpPr>
        <p:spPr>
          <a:xfrm>
            <a:off x="609600" y="1600201"/>
            <a:ext cx="10972800" cy="3505199"/>
          </a:xfrm>
        </p:spPr>
        <p:txBody>
          <a:bodyPr/>
          <a:lstStyle/>
          <a:p>
            <a:r>
              <a:rPr lang="en-US" dirty="0"/>
              <a:t>Configure AS-150’s BGP Router (attacker)</a:t>
            </a:r>
          </a:p>
        </p:txBody>
      </p:sp>
      <p:pic>
        <p:nvPicPr>
          <p:cNvPr id="4" name="Content Placeholder 4" descr="Text&#10;&#10;Description automatically generated">
            <a:extLst>
              <a:ext uri="{FF2B5EF4-FFF2-40B4-BE49-F238E27FC236}">
                <a16:creationId xmlns:a16="http://schemas.microsoft.com/office/drawing/2014/main" id="{15BE26E9-0278-E91C-4485-5B32D15F5E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599" y="2424762"/>
            <a:ext cx="7866195" cy="3061637"/>
          </a:xfrm>
          <a:prstGeom prst="rect">
            <a:avLst/>
          </a:prstGeom>
        </p:spPr>
      </p:pic>
    </p:spTree>
    <p:extLst>
      <p:ext uri="{BB962C8B-B14F-4D97-AF65-F5344CB8AC3E}">
        <p14:creationId xmlns:p14="http://schemas.microsoft.com/office/powerpoint/2010/main" val="12996583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38F02-EEAD-1665-9D14-B842DE78862C}"/>
              </a:ext>
            </a:extLst>
          </p:cNvPr>
          <p:cNvSpPr>
            <a:spLocks noGrp="1"/>
          </p:cNvSpPr>
          <p:nvPr>
            <p:ph type="title"/>
          </p:nvPr>
        </p:nvSpPr>
        <p:spPr/>
        <p:txBody>
          <a:bodyPr/>
          <a:lstStyle/>
          <a:p>
            <a:pPr algn="l"/>
            <a:r>
              <a:rPr lang="en-US" dirty="0"/>
              <a:t>During the Attack</a:t>
            </a:r>
          </a:p>
        </p:txBody>
      </p:sp>
      <p:sp>
        <p:nvSpPr>
          <p:cNvPr id="3" name="Content Placeholder 2">
            <a:extLst>
              <a:ext uri="{FF2B5EF4-FFF2-40B4-BE49-F238E27FC236}">
                <a16:creationId xmlns:a16="http://schemas.microsoft.com/office/drawing/2014/main" id="{393E0C9C-7905-38F6-9C67-E500C671A0BB}"/>
              </a:ext>
            </a:extLst>
          </p:cNvPr>
          <p:cNvSpPr>
            <a:spLocks noGrp="1"/>
          </p:cNvSpPr>
          <p:nvPr>
            <p:ph idx="1"/>
          </p:nvPr>
        </p:nvSpPr>
        <p:spPr/>
        <p:txBody>
          <a:bodyPr/>
          <a:lstStyle/>
          <a:p>
            <a:r>
              <a:rPr lang="en-US" dirty="0"/>
              <a:t>Check the Routing Tables on Any BGP router (e.g., AS151)</a:t>
            </a:r>
          </a:p>
          <a:p>
            <a:pPr marL="0" indent="0">
              <a:buNone/>
            </a:pPr>
            <a:endParaRPr lang="en-US" dirty="0"/>
          </a:p>
        </p:txBody>
      </p:sp>
      <p:pic>
        <p:nvPicPr>
          <p:cNvPr id="4" name="Picture 3">
            <a:extLst>
              <a:ext uri="{FF2B5EF4-FFF2-40B4-BE49-F238E27FC236}">
                <a16:creationId xmlns:a16="http://schemas.microsoft.com/office/drawing/2014/main" id="{1DBC9169-EA54-00C9-C31B-DCF2DA6BD8FA}"/>
              </a:ext>
            </a:extLst>
          </p:cNvPr>
          <p:cNvPicPr>
            <a:picLocks noChangeAspect="1"/>
          </p:cNvPicPr>
          <p:nvPr/>
        </p:nvPicPr>
        <p:blipFill>
          <a:blip r:embed="rId2"/>
          <a:stretch>
            <a:fillRect/>
          </a:stretch>
        </p:blipFill>
        <p:spPr>
          <a:xfrm>
            <a:off x="990600" y="2590683"/>
            <a:ext cx="8211696" cy="838317"/>
          </a:xfrm>
          <a:prstGeom prst="rect">
            <a:avLst/>
          </a:prstGeom>
        </p:spPr>
      </p:pic>
    </p:spTree>
    <p:extLst>
      <p:ext uri="{BB962C8B-B14F-4D97-AF65-F5344CB8AC3E}">
        <p14:creationId xmlns:p14="http://schemas.microsoft.com/office/powerpoint/2010/main" val="32081350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582DA-9935-4237-4C2E-BEA8F5AC0BEE}"/>
              </a:ext>
            </a:extLst>
          </p:cNvPr>
          <p:cNvSpPr>
            <a:spLocks noGrp="1"/>
          </p:cNvSpPr>
          <p:nvPr>
            <p:ph type="title"/>
          </p:nvPr>
        </p:nvSpPr>
        <p:spPr/>
        <p:txBody>
          <a:bodyPr/>
          <a:lstStyle/>
          <a:p>
            <a:pPr algn="l"/>
            <a:r>
              <a:rPr lang="en-US" dirty="0"/>
              <a:t>Check the BGP Table (During the Attack)</a:t>
            </a:r>
          </a:p>
        </p:txBody>
      </p:sp>
      <p:pic>
        <p:nvPicPr>
          <p:cNvPr id="5" name="Picture 4">
            <a:extLst>
              <a:ext uri="{FF2B5EF4-FFF2-40B4-BE49-F238E27FC236}">
                <a16:creationId xmlns:a16="http://schemas.microsoft.com/office/drawing/2014/main" id="{CCB9F768-8FA0-A9C7-1F84-F2B8D4EF90E3}"/>
              </a:ext>
            </a:extLst>
          </p:cNvPr>
          <p:cNvPicPr>
            <a:picLocks noChangeAspect="1"/>
          </p:cNvPicPr>
          <p:nvPr/>
        </p:nvPicPr>
        <p:blipFill>
          <a:blip r:embed="rId2"/>
          <a:stretch>
            <a:fillRect/>
          </a:stretch>
        </p:blipFill>
        <p:spPr>
          <a:xfrm>
            <a:off x="838200" y="1600200"/>
            <a:ext cx="6884555" cy="4516706"/>
          </a:xfrm>
          <a:prstGeom prst="rect">
            <a:avLst/>
          </a:prstGeom>
        </p:spPr>
      </p:pic>
    </p:spTree>
    <p:extLst>
      <p:ext uri="{BB962C8B-B14F-4D97-AF65-F5344CB8AC3E}">
        <p14:creationId xmlns:p14="http://schemas.microsoft.com/office/powerpoint/2010/main" val="3968712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8B7F6-A4AF-E0C5-B189-7DDA87D02361}"/>
              </a:ext>
            </a:extLst>
          </p:cNvPr>
          <p:cNvSpPr>
            <a:spLocks noGrp="1"/>
          </p:cNvSpPr>
          <p:nvPr>
            <p:ph type="title"/>
          </p:nvPr>
        </p:nvSpPr>
        <p:spPr/>
        <p:txBody>
          <a:bodyPr/>
          <a:lstStyle/>
          <a:p>
            <a:pPr algn="l"/>
            <a:r>
              <a:rPr lang="en-US" dirty="0"/>
              <a:t>High-Level Picture</a:t>
            </a:r>
          </a:p>
        </p:txBody>
      </p:sp>
      <p:pic>
        <p:nvPicPr>
          <p:cNvPr id="5" name="Content Placeholder 4">
            <a:extLst>
              <a:ext uri="{FF2B5EF4-FFF2-40B4-BE49-F238E27FC236}">
                <a16:creationId xmlns:a16="http://schemas.microsoft.com/office/drawing/2014/main" id="{EFAFE121-7D41-C9AC-76FA-C28BA9C7C9B9}"/>
              </a:ext>
            </a:extLst>
          </p:cNvPr>
          <p:cNvPicPr>
            <a:picLocks noGrp="1" noChangeAspect="1"/>
          </p:cNvPicPr>
          <p:nvPr>
            <p:ph idx="1"/>
          </p:nvPr>
        </p:nvPicPr>
        <p:blipFill>
          <a:blip r:embed="rId2"/>
          <a:stretch>
            <a:fillRect/>
          </a:stretch>
        </p:blipFill>
        <p:spPr>
          <a:xfrm>
            <a:off x="838200" y="1752600"/>
            <a:ext cx="7028958" cy="4525963"/>
          </a:xfrm>
        </p:spPr>
      </p:pic>
    </p:spTree>
    <p:extLst>
      <p:ext uri="{BB962C8B-B14F-4D97-AF65-F5344CB8AC3E}">
        <p14:creationId xmlns:p14="http://schemas.microsoft.com/office/powerpoint/2010/main" val="33005724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E0DF4-7EA0-503E-FD98-5DE691879C32}"/>
              </a:ext>
            </a:extLst>
          </p:cNvPr>
          <p:cNvSpPr>
            <a:spLocks noGrp="1"/>
          </p:cNvSpPr>
          <p:nvPr>
            <p:ph type="title"/>
          </p:nvPr>
        </p:nvSpPr>
        <p:spPr/>
        <p:txBody>
          <a:bodyPr/>
          <a:lstStyle/>
          <a:p>
            <a:pPr algn="l"/>
            <a:r>
              <a:rPr lang="en-US" dirty="0"/>
              <a:t>Fighting Back</a:t>
            </a:r>
          </a:p>
        </p:txBody>
      </p:sp>
      <p:sp>
        <p:nvSpPr>
          <p:cNvPr id="3" name="Content Placeholder 2">
            <a:extLst>
              <a:ext uri="{FF2B5EF4-FFF2-40B4-BE49-F238E27FC236}">
                <a16:creationId xmlns:a16="http://schemas.microsoft.com/office/drawing/2014/main" id="{ED9823B1-B695-33EC-144C-480BA5D616D7}"/>
              </a:ext>
            </a:extLst>
          </p:cNvPr>
          <p:cNvSpPr>
            <a:spLocks noGrp="1"/>
          </p:cNvSpPr>
          <p:nvPr>
            <p:ph idx="1"/>
          </p:nvPr>
        </p:nvSpPr>
        <p:spPr/>
        <p:txBody>
          <a:bodyPr/>
          <a:lstStyle/>
          <a:p>
            <a:r>
              <a:rPr lang="en-US" dirty="0"/>
              <a:t>The victim can use the same technique to fight back</a:t>
            </a:r>
          </a:p>
          <a:p>
            <a:endParaRPr lang="en-US" dirty="0"/>
          </a:p>
        </p:txBody>
      </p:sp>
      <p:pic>
        <p:nvPicPr>
          <p:cNvPr id="5" name="Picture 4" descr="Text&#10;&#10;Description automatically generated">
            <a:extLst>
              <a:ext uri="{FF2B5EF4-FFF2-40B4-BE49-F238E27FC236}">
                <a16:creationId xmlns:a16="http://schemas.microsoft.com/office/drawing/2014/main" id="{D04A2A75-BBF8-C809-75CC-D70BF912DD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799" y="2743200"/>
            <a:ext cx="8783113" cy="2209800"/>
          </a:xfrm>
          <a:prstGeom prst="rect">
            <a:avLst/>
          </a:prstGeom>
        </p:spPr>
      </p:pic>
    </p:spTree>
    <p:extLst>
      <p:ext uri="{BB962C8B-B14F-4D97-AF65-F5344CB8AC3E}">
        <p14:creationId xmlns:p14="http://schemas.microsoft.com/office/powerpoint/2010/main" val="35234486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4E98A-A561-FFA7-CA84-592ABE994540}"/>
              </a:ext>
            </a:extLst>
          </p:cNvPr>
          <p:cNvSpPr>
            <a:spLocks noGrp="1"/>
          </p:cNvSpPr>
          <p:nvPr>
            <p:ph type="title"/>
          </p:nvPr>
        </p:nvSpPr>
        <p:spPr/>
        <p:txBody>
          <a:bodyPr/>
          <a:lstStyle/>
          <a:p>
            <a:pPr algn="l"/>
            <a:r>
              <a:rPr lang="en-US" dirty="0"/>
              <a:t>Fighting Back</a:t>
            </a:r>
          </a:p>
        </p:txBody>
      </p:sp>
      <p:sp>
        <p:nvSpPr>
          <p:cNvPr id="3" name="Content Placeholder 2">
            <a:extLst>
              <a:ext uri="{FF2B5EF4-FFF2-40B4-BE49-F238E27FC236}">
                <a16:creationId xmlns:a16="http://schemas.microsoft.com/office/drawing/2014/main" id="{59D192DC-D605-C6A2-968B-A0B2435FF2C9}"/>
              </a:ext>
            </a:extLst>
          </p:cNvPr>
          <p:cNvSpPr>
            <a:spLocks noGrp="1"/>
          </p:cNvSpPr>
          <p:nvPr>
            <p:ph idx="1"/>
          </p:nvPr>
        </p:nvSpPr>
        <p:spPr/>
        <p:txBody>
          <a:bodyPr/>
          <a:lstStyle/>
          <a:p>
            <a:r>
              <a:rPr lang="en-US" dirty="0"/>
              <a:t>Add to AS-154's BGP Configuration (Victim): </a:t>
            </a:r>
          </a:p>
          <a:p>
            <a:pPr marL="0" indent="0">
              <a:buNone/>
            </a:pPr>
            <a:endParaRPr lang="en-US" dirty="0"/>
          </a:p>
        </p:txBody>
      </p:sp>
      <p:pic>
        <p:nvPicPr>
          <p:cNvPr id="5" name="Picture 4">
            <a:extLst>
              <a:ext uri="{FF2B5EF4-FFF2-40B4-BE49-F238E27FC236}">
                <a16:creationId xmlns:a16="http://schemas.microsoft.com/office/drawing/2014/main" id="{D0E484C1-F136-1196-82A7-9D00B7ABB4C3}"/>
              </a:ext>
            </a:extLst>
          </p:cNvPr>
          <p:cNvPicPr>
            <a:picLocks noChangeAspect="1"/>
          </p:cNvPicPr>
          <p:nvPr/>
        </p:nvPicPr>
        <p:blipFill>
          <a:blip r:embed="rId2"/>
          <a:stretch>
            <a:fillRect/>
          </a:stretch>
        </p:blipFill>
        <p:spPr>
          <a:xfrm>
            <a:off x="990600" y="2391896"/>
            <a:ext cx="6159802" cy="3929684"/>
          </a:xfrm>
          <a:prstGeom prst="rect">
            <a:avLst/>
          </a:prstGeom>
        </p:spPr>
      </p:pic>
    </p:spTree>
    <p:extLst>
      <p:ext uri="{BB962C8B-B14F-4D97-AF65-F5344CB8AC3E}">
        <p14:creationId xmlns:p14="http://schemas.microsoft.com/office/powerpoint/2010/main" val="27803735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79985-08F0-4751-C95D-B7981DEC70EA}"/>
              </a:ext>
            </a:extLst>
          </p:cNvPr>
          <p:cNvSpPr>
            <a:spLocks noGrp="1"/>
          </p:cNvSpPr>
          <p:nvPr>
            <p:ph type="title"/>
          </p:nvPr>
        </p:nvSpPr>
        <p:spPr/>
        <p:txBody>
          <a:bodyPr/>
          <a:lstStyle/>
          <a:p>
            <a:pPr algn="l"/>
            <a:r>
              <a:rPr lang="en-US" dirty="0"/>
              <a:t>Fighting Back: Result</a:t>
            </a:r>
          </a:p>
        </p:txBody>
      </p:sp>
      <p:pic>
        <p:nvPicPr>
          <p:cNvPr id="5" name="Content Placeholder 4">
            <a:extLst>
              <a:ext uri="{FF2B5EF4-FFF2-40B4-BE49-F238E27FC236}">
                <a16:creationId xmlns:a16="http://schemas.microsoft.com/office/drawing/2014/main" id="{D8E7CA21-3E20-D034-1BCA-19824E5E9493}"/>
              </a:ext>
            </a:extLst>
          </p:cNvPr>
          <p:cNvPicPr>
            <a:picLocks noGrp="1" noChangeAspect="1"/>
          </p:cNvPicPr>
          <p:nvPr>
            <p:ph idx="1"/>
          </p:nvPr>
        </p:nvPicPr>
        <p:blipFill>
          <a:blip r:embed="rId2"/>
          <a:stretch>
            <a:fillRect/>
          </a:stretch>
        </p:blipFill>
        <p:spPr>
          <a:xfrm>
            <a:off x="762000" y="2895600"/>
            <a:ext cx="8154538" cy="1933845"/>
          </a:xfrm>
        </p:spPr>
      </p:pic>
      <p:sp>
        <p:nvSpPr>
          <p:cNvPr id="7" name="TextBox 6">
            <a:extLst>
              <a:ext uri="{FF2B5EF4-FFF2-40B4-BE49-F238E27FC236}">
                <a16:creationId xmlns:a16="http://schemas.microsoft.com/office/drawing/2014/main" id="{0506D5C3-E08B-AD3A-4BE6-45F82B675085}"/>
              </a:ext>
            </a:extLst>
          </p:cNvPr>
          <p:cNvSpPr txBox="1"/>
          <p:nvPr/>
        </p:nvSpPr>
        <p:spPr>
          <a:xfrm>
            <a:off x="643569" y="1873412"/>
            <a:ext cx="7772400" cy="584775"/>
          </a:xfrm>
          <a:prstGeom prst="rect">
            <a:avLst/>
          </a:prstGeom>
          <a:noFill/>
        </p:spPr>
        <p:txBody>
          <a:bodyPr wrap="square">
            <a:spAutoFit/>
          </a:bodyPr>
          <a:lstStyle/>
          <a:p>
            <a:r>
              <a:rPr lang="en-US" sz="3200" dirty="0"/>
              <a:t>Check the Routing Tables on Any BGP router</a:t>
            </a:r>
          </a:p>
        </p:txBody>
      </p:sp>
    </p:spTree>
    <p:extLst>
      <p:ext uri="{BB962C8B-B14F-4D97-AF65-F5344CB8AC3E}">
        <p14:creationId xmlns:p14="http://schemas.microsoft.com/office/powerpoint/2010/main" val="2816232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236AD-BEBC-7F3C-DA70-576F519FE6F7}"/>
              </a:ext>
            </a:extLst>
          </p:cNvPr>
          <p:cNvSpPr>
            <a:spLocks noGrp="1"/>
          </p:cNvSpPr>
          <p:nvPr>
            <p:ph type="title"/>
          </p:nvPr>
        </p:nvSpPr>
        <p:spPr/>
        <p:txBody>
          <a:bodyPr/>
          <a:lstStyle/>
          <a:p>
            <a:pPr algn="l"/>
            <a:r>
              <a:rPr lang="en-US" dirty="0"/>
              <a:t>Stopping the Attack</a:t>
            </a:r>
          </a:p>
        </p:txBody>
      </p:sp>
      <p:sp>
        <p:nvSpPr>
          <p:cNvPr id="3" name="Content Placeholder 2">
            <a:extLst>
              <a:ext uri="{FF2B5EF4-FFF2-40B4-BE49-F238E27FC236}">
                <a16:creationId xmlns:a16="http://schemas.microsoft.com/office/drawing/2014/main" id="{A323FFEE-79D9-4E2B-87ED-AEAB28AFFB53}"/>
              </a:ext>
            </a:extLst>
          </p:cNvPr>
          <p:cNvSpPr>
            <a:spLocks noGrp="1"/>
          </p:cNvSpPr>
          <p:nvPr>
            <p:ph idx="1"/>
          </p:nvPr>
        </p:nvSpPr>
        <p:spPr/>
        <p:txBody>
          <a:bodyPr/>
          <a:lstStyle/>
          <a:p>
            <a:r>
              <a:rPr lang="en-US" dirty="0"/>
              <a:t>The up-stream service provider (AS-2) of the attacker can filter out the fake prefixes</a:t>
            </a:r>
          </a:p>
          <a:p>
            <a:pPr marL="0" indent="0">
              <a:buNone/>
            </a:pPr>
            <a:endParaRPr lang="en-US" dirty="0"/>
          </a:p>
        </p:txBody>
      </p:sp>
      <p:pic>
        <p:nvPicPr>
          <p:cNvPr id="5" name="Picture 4" descr="Text&#10;&#10;Description automatically generated">
            <a:extLst>
              <a:ext uri="{FF2B5EF4-FFF2-40B4-BE49-F238E27FC236}">
                <a16:creationId xmlns:a16="http://schemas.microsoft.com/office/drawing/2014/main" id="{2A676466-B0B5-C168-F6B5-6853F4EA7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2971800"/>
            <a:ext cx="8516539" cy="2391109"/>
          </a:xfrm>
          <a:prstGeom prst="rect">
            <a:avLst/>
          </a:prstGeom>
        </p:spPr>
      </p:pic>
    </p:spTree>
    <p:extLst>
      <p:ext uri="{BB962C8B-B14F-4D97-AF65-F5344CB8AC3E}">
        <p14:creationId xmlns:p14="http://schemas.microsoft.com/office/powerpoint/2010/main" val="33814185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4C73A-D2D8-1210-3580-75F55DC4356D}"/>
              </a:ext>
            </a:extLst>
          </p:cNvPr>
          <p:cNvSpPr>
            <a:spLocks noGrp="1"/>
          </p:cNvSpPr>
          <p:nvPr>
            <p:ph type="title"/>
          </p:nvPr>
        </p:nvSpPr>
        <p:spPr/>
        <p:txBody>
          <a:bodyPr/>
          <a:lstStyle/>
          <a:p>
            <a:pPr algn="l"/>
            <a:r>
              <a:rPr lang="en-US" dirty="0"/>
              <a:t>In-Class Demo: Note to Instructors</a:t>
            </a:r>
          </a:p>
        </p:txBody>
      </p:sp>
      <p:pic>
        <p:nvPicPr>
          <p:cNvPr id="5" name="Content Placeholder 4">
            <a:extLst>
              <a:ext uri="{FF2B5EF4-FFF2-40B4-BE49-F238E27FC236}">
                <a16:creationId xmlns:a16="http://schemas.microsoft.com/office/drawing/2014/main" id="{94B17437-F17C-57A4-7169-8AF73822D547}"/>
              </a:ext>
            </a:extLst>
          </p:cNvPr>
          <p:cNvPicPr>
            <a:picLocks noGrp="1" noChangeAspect="1"/>
          </p:cNvPicPr>
          <p:nvPr>
            <p:ph idx="1"/>
          </p:nvPr>
        </p:nvPicPr>
        <p:blipFill>
          <a:blip r:embed="rId3"/>
          <a:stretch>
            <a:fillRect/>
          </a:stretch>
        </p:blipFill>
        <p:spPr>
          <a:xfrm>
            <a:off x="990600" y="1752600"/>
            <a:ext cx="5752404" cy="4525963"/>
          </a:xfrm>
        </p:spPr>
      </p:pic>
      <p:sp>
        <p:nvSpPr>
          <p:cNvPr id="6" name="TextBox 5">
            <a:extLst>
              <a:ext uri="{FF2B5EF4-FFF2-40B4-BE49-F238E27FC236}">
                <a16:creationId xmlns:a16="http://schemas.microsoft.com/office/drawing/2014/main" id="{93C2EF22-CE0A-92F3-EA05-C2BF691BD470}"/>
              </a:ext>
            </a:extLst>
          </p:cNvPr>
          <p:cNvSpPr txBox="1"/>
          <p:nvPr/>
        </p:nvSpPr>
        <p:spPr>
          <a:xfrm>
            <a:off x="7086600" y="2057400"/>
            <a:ext cx="3581400" cy="3416320"/>
          </a:xfrm>
          <a:prstGeom prst="rect">
            <a:avLst/>
          </a:prstGeom>
          <a:noFill/>
        </p:spPr>
        <p:txBody>
          <a:bodyPr wrap="square" rtlCol="0">
            <a:spAutoFit/>
          </a:bodyPr>
          <a:lstStyle/>
          <a:p>
            <a:r>
              <a:rPr lang="en-US" dirty="0"/>
              <a:t>It will be great if the instructor can do a live demo in the class, using the Internet Emulator that we build. Instructors can request a manual for this lab. </a:t>
            </a:r>
          </a:p>
          <a:p>
            <a:endParaRPr lang="en-US" dirty="0"/>
          </a:p>
          <a:p>
            <a:r>
              <a:rPr lang="en-US" dirty="0"/>
              <a:t>A more advanced option is to ask students to connect to the emulator via a </a:t>
            </a:r>
            <a:r>
              <a:rPr lang="en-US" dirty="0" err="1"/>
              <a:t>WiFi</a:t>
            </a:r>
            <a:r>
              <a:rPr lang="en-US" dirty="0"/>
              <a:t> (see our paper posted on </a:t>
            </a:r>
            <a:r>
              <a:rPr lang="en-US" dirty="0">
                <a:hlinkClick r:id="rId4"/>
              </a:rPr>
              <a:t>https://seedsecuritylabs.org/emulator/</a:t>
            </a:r>
            <a:r>
              <a:rPr lang="en-US" dirty="0"/>
              <a:t>). This way, students can experience the impact of the attack</a:t>
            </a:r>
          </a:p>
        </p:txBody>
      </p:sp>
    </p:spTree>
    <p:extLst>
      <p:ext uri="{BB962C8B-B14F-4D97-AF65-F5344CB8AC3E}">
        <p14:creationId xmlns:p14="http://schemas.microsoft.com/office/powerpoint/2010/main" val="3812847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4C73A-D2D8-1210-3580-75F55DC4356D}"/>
              </a:ext>
            </a:extLst>
          </p:cNvPr>
          <p:cNvSpPr>
            <a:spLocks noGrp="1"/>
          </p:cNvSpPr>
          <p:nvPr>
            <p:ph type="title"/>
          </p:nvPr>
        </p:nvSpPr>
        <p:spPr/>
        <p:txBody>
          <a:bodyPr/>
          <a:lstStyle/>
          <a:p>
            <a:pPr algn="l"/>
            <a:r>
              <a:rPr lang="en-US" dirty="0"/>
              <a:t>In-Class Demo</a:t>
            </a:r>
          </a:p>
        </p:txBody>
      </p:sp>
      <p:pic>
        <p:nvPicPr>
          <p:cNvPr id="5" name="Content Placeholder 4">
            <a:extLst>
              <a:ext uri="{FF2B5EF4-FFF2-40B4-BE49-F238E27FC236}">
                <a16:creationId xmlns:a16="http://schemas.microsoft.com/office/drawing/2014/main" id="{94B17437-F17C-57A4-7169-8AF73822D547}"/>
              </a:ext>
            </a:extLst>
          </p:cNvPr>
          <p:cNvPicPr>
            <a:picLocks noGrp="1" noChangeAspect="1"/>
          </p:cNvPicPr>
          <p:nvPr>
            <p:ph idx="1"/>
          </p:nvPr>
        </p:nvPicPr>
        <p:blipFill>
          <a:blip r:embed="rId3"/>
          <a:stretch>
            <a:fillRect/>
          </a:stretch>
        </p:blipFill>
        <p:spPr>
          <a:xfrm>
            <a:off x="762000" y="1524000"/>
            <a:ext cx="5752404" cy="4525963"/>
          </a:xfrm>
        </p:spPr>
      </p:pic>
    </p:spTree>
    <p:extLst>
      <p:ext uri="{BB962C8B-B14F-4D97-AF65-F5344CB8AC3E}">
        <p14:creationId xmlns:p14="http://schemas.microsoft.com/office/powerpoint/2010/main" val="18828123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56BB1-15E8-460D-2377-F42673E6BEA7}"/>
              </a:ext>
            </a:extLst>
          </p:cNvPr>
          <p:cNvSpPr>
            <a:spLocks noGrp="1"/>
          </p:cNvSpPr>
          <p:nvPr>
            <p:ph type="title"/>
          </p:nvPr>
        </p:nvSpPr>
        <p:spPr/>
        <p:txBody>
          <a:bodyPr/>
          <a:lstStyle/>
          <a:p>
            <a:pPr algn="l"/>
            <a:r>
              <a:rPr lang="en-US" dirty="0"/>
              <a:t>BYOI: Bring Your Own Internet to Class </a:t>
            </a:r>
          </a:p>
        </p:txBody>
      </p:sp>
      <p:pic>
        <p:nvPicPr>
          <p:cNvPr id="5" name="Content Placeholder 4" descr="Diagram&#10;&#10;Description automatically generated">
            <a:extLst>
              <a:ext uri="{FF2B5EF4-FFF2-40B4-BE49-F238E27FC236}">
                <a16:creationId xmlns:a16="http://schemas.microsoft.com/office/drawing/2014/main" id="{6A539883-BBFD-2878-D4DD-3C927722426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524000"/>
            <a:ext cx="8233475" cy="4525963"/>
          </a:xfrm>
        </p:spPr>
      </p:pic>
      <p:sp>
        <p:nvSpPr>
          <p:cNvPr id="7" name="TextBox 6">
            <a:extLst>
              <a:ext uri="{FF2B5EF4-FFF2-40B4-BE49-F238E27FC236}">
                <a16:creationId xmlns:a16="http://schemas.microsoft.com/office/drawing/2014/main" id="{105B4765-9801-E197-8C06-5B5B0B94AD37}"/>
              </a:ext>
            </a:extLst>
          </p:cNvPr>
          <p:cNvSpPr txBox="1"/>
          <p:nvPr/>
        </p:nvSpPr>
        <p:spPr>
          <a:xfrm>
            <a:off x="685800" y="6049963"/>
            <a:ext cx="6097836" cy="369332"/>
          </a:xfrm>
          <a:prstGeom prst="rect">
            <a:avLst/>
          </a:prstGeom>
          <a:noFill/>
        </p:spPr>
        <p:txBody>
          <a:bodyPr wrap="square">
            <a:spAutoFit/>
          </a:bodyPr>
          <a:lstStyle/>
          <a:p>
            <a:r>
              <a:rPr lang="en-US" dirty="0"/>
              <a:t>https://seedsecuritylabs.org/emulator/</a:t>
            </a:r>
          </a:p>
        </p:txBody>
      </p:sp>
    </p:spTree>
    <p:extLst>
      <p:ext uri="{BB962C8B-B14F-4D97-AF65-F5344CB8AC3E}">
        <p14:creationId xmlns:p14="http://schemas.microsoft.com/office/powerpoint/2010/main" val="17696521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CE6C2-D93D-C01E-B4A8-70359C1DB818}"/>
              </a:ext>
            </a:extLst>
          </p:cNvPr>
          <p:cNvSpPr>
            <a:spLocks noGrp="1"/>
          </p:cNvSpPr>
          <p:nvPr>
            <p:ph type="title"/>
          </p:nvPr>
        </p:nvSpPr>
        <p:spPr/>
        <p:txBody>
          <a:bodyPr/>
          <a:lstStyle/>
          <a:p>
            <a:pPr algn="l"/>
            <a:r>
              <a:rPr lang="en-US" dirty="0"/>
              <a:t>Case Study: Pakistan’s Hijacking of YouTube</a:t>
            </a:r>
          </a:p>
        </p:txBody>
      </p:sp>
      <p:pic>
        <p:nvPicPr>
          <p:cNvPr id="5" name="Content Placeholder 4">
            <a:extLst>
              <a:ext uri="{FF2B5EF4-FFF2-40B4-BE49-F238E27FC236}">
                <a16:creationId xmlns:a16="http://schemas.microsoft.com/office/drawing/2014/main" id="{D9C75E3B-A7D6-E662-3E7F-1B236F61ECC7}"/>
              </a:ext>
            </a:extLst>
          </p:cNvPr>
          <p:cNvPicPr>
            <a:picLocks noGrp="1" noChangeAspect="1"/>
          </p:cNvPicPr>
          <p:nvPr>
            <p:ph idx="1"/>
          </p:nvPr>
        </p:nvPicPr>
        <p:blipFill>
          <a:blip r:embed="rId2"/>
          <a:stretch>
            <a:fillRect/>
          </a:stretch>
        </p:blipFill>
        <p:spPr>
          <a:xfrm>
            <a:off x="838200" y="1295400"/>
            <a:ext cx="3657600" cy="4870516"/>
          </a:xfrm>
        </p:spPr>
      </p:pic>
    </p:spTree>
    <p:extLst>
      <p:ext uri="{BB962C8B-B14F-4D97-AF65-F5344CB8AC3E}">
        <p14:creationId xmlns:p14="http://schemas.microsoft.com/office/powerpoint/2010/main" val="7564118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96626-5B18-62B3-5EA1-0BB0B24345D4}"/>
              </a:ext>
            </a:extLst>
          </p:cNvPr>
          <p:cNvSpPr>
            <a:spLocks noGrp="1"/>
          </p:cNvSpPr>
          <p:nvPr>
            <p:ph type="title"/>
          </p:nvPr>
        </p:nvSpPr>
        <p:spPr/>
        <p:txBody>
          <a:bodyPr>
            <a:normAutofit fontScale="90000"/>
          </a:bodyPr>
          <a:lstStyle/>
          <a:p>
            <a:pPr algn="l"/>
            <a:r>
              <a:rPr lang="en-US" dirty="0"/>
              <a:t>Case Study: Turkey Hijacks Global DNS Providers</a:t>
            </a:r>
          </a:p>
        </p:txBody>
      </p:sp>
      <p:pic>
        <p:nvPicPr>
          <p:cNvPr id="5" name="Content Placeholder 4">
            <a:extLst>
              <a:ext uri="{FF2B5EF4-FFF2-40B4-BE49-F238E27FC236}">
                <a16:creationId xmlns:a16="http://schemas.microsoft.com/office/drawing/2014/main" id="{27746B84-F63F-3930-0FFB-8C4DA3C69C1E}"/>
              </a:ext>
            </a:extLst>
          </p:cNvPr>
          <p:cNvPicPr>
            <a:picLocks noGrp="1" noChangeAspect="1"/>
          </p:cNvPicPr>
          <p:nvPr>
            <p:ph idx="1"/>
          </p:nvPr>
        </p:nvPicPr>
        <p:blipFill>
          <a:blip r:embed="rId2"/>
          <a:stretch>
            <a:fillRect/>
          </a:stretch>
        </p:blipFill>
        <p:spPr>
          <a:xfrm>
            <a:off x="762000" y="1600200"/>
            <a:ext cx="3830633" cy="4525963"/>
          </a:xfrm>
        </p:spPr>
      </p:pic>
    </p:spTree>
    <p:extLst>
      <p:ext uri="{BB962C8B-B14F-4D97-AF65-F5344CB8AC3E}">
        <p14:creationId xmlns:p14="http://schemas.microsoft.com/office/powerpoint/2010/main" val="8220752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97D16-4D54-3BCD-BE57-0080F9B395B9}"/>
              </a:ext>
            </a:extLst>
          </p:cNvPr>
          <p:cNvSpPr>
            <a:spLocks noGrp="1"/>
          </p:cNvSpPr>
          <p:nvPr>
            <p:ph type="title"/>
          </p:nvPr>
        </p:nvSpPr>
        <p:spPr/>
        <p:txBody>
          <a:bodyPr>
            <a:normAutofit/>
          </a:bodyPr>
          <a:lstStyle/>
          <a:p>
            <a:pPr algn="l"/>
            <a:r>
              <a:rPr lang="en-US" dirty="0"/>
              <a:t>Question</a:t>
            </a:r>
          </a:p>
        </p:txBody>
      </p:sp>
      <p:sp>
        <p:nvSpPr>
          <p:cNvPr id="3" name="Content Placeholder 2">
            <a:extLst>
              <a:ext uri="{FF2B5EF4-FFF2-40B4-BE49-F238E27FC236}">
                <a16:creationId xmlns:a16="http://schemas.microsoft.com/office/drawing/2014/main" id="{65A1CF9B-C683-7CEF-8708-AA81D3592C18}"/>
              </a:ext>
            </a:extLst>
          </p:cNvPr>
          <p:cNvSpPr>
            <a:spLocks noGrp="1"/>
          </p:cNvSpPr>
          <p:nvPr>
            <p:ph idx="1"/>
          </p:nvPr>
        </p:nvSpPr>
        <p:spPr/>
        <p:txBody>
          <a:bodyPr/>
          <a:lstStyle/>
          <a:p>
            <a:r>
              <a:rPr lang="en-US" dirty="0"/>
              <a:t>Bob failed my “Internet Security” class and got an F. He wants to blackhole my university's network (128.230.0.0/16) for revenge. Can he do that?</a:t>
            </a:r>
          </a:p>
          <a:p>
            <a:pPr marL="0" indent="0">
              <a:buNone/>
            </a:pPr>
            <a:endParaRPr lang="en-US" dirty="0"/>
          </a:p>
        </p:txBody>
      </p:sp>
    </p:spTree>
    <p:extLst>
      <p:ext uri="{BB962C8B-B14F-4D97-AF65-F5344CB8AC3E}">
        <p14:creationId xmlns:p14="http://schemas.microsoft.com/office/powerpoint/2010/main" val="3628529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182A0-FEBF-248A-355A-0FAE72A04AF8}"/>
              </a:ext>
            </a:extLst>
          </p:cNvPr>
          <p:cNvSpPr>
            <a:spLocks noGrp="1"/>
          </p:cNvSpPr>
          <p:nvPr>
            <p:ph type="title"/>
          </p:nvPr>
        </p:nvSpPr>
        <p:spPr/>
        <p:txBody>
          <a:bodyPr/>
          <a:lstStyle/>
          <a:p>
            <a:r>
              <a:rPr lang="en-US" dirty="0"/>
              <a:t>Autonomous Systems &amp; Peering</a:t>
            </a:r>
          </a:p>
        </p:txBody>
      </p:sp>
      <p:sp>
        <p:nvSpPr>
          <p:cNvPr id="3" name="Text Placeholder 2">
            <a:extLst>
              <a:ext uri="{FF2B5EF4-FFF2-40B4-BE49-F238E27FC236}">
                <a16:creationId xmlns:a16="http://schemas.microsoft.com/office/drawing/2014/main" id="{F5AB995B-27E4-7F81-1319-03A85A79135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549541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1777C-3671-D367-F1E1-BA6226E50772}"/>
              </a:ext>
            </a:extLst>
          </p:cNvPr>
          <p:cNvSpPr>
            <a:spLocks noGrp="1"/>
          </p:cNvSpPr>
          <p:nvPr>
            <p:ph type="title"/>
          </p:nvPr>
        </p:nvSpPr>
        <p:spPr/>
        <p:txBody>
          <a:bodyPr/>
          <a:lstStyle/>
          <a:p>
            <a:pPr algn="l"/>
            <a:r>
              <a:rPr lang="en-US" dirty="0"/>
              <a:t>Defense</a:t>
            </a:r>
          </a:p>
        </p:txBody>
      </p:sp>
      <p:sp>
        <p:nvSpPr>
          <p:cNvPr id="3" name="Content Placeholder 2">
            <a:extLst>
              <a:ext uri="{FF2B5EF4-FFF2-40B4-BE49-F238E27FC236}">
                <a16:creationId xmlns:a16="http://schemas.microsoft.com/office/drawing/2014/main" id="{2F6D2C89-469A-9C9D-9DB3-A79CB6CED653}"/>
              </a:ext>
            </a:extLst>
          </p:cNvPr>
          <p:cNvSpPr>
            <a:spLocks noGrp="1"/>
          </p:cNvSpPr>
          <p:nvPr>
            <p:ph idx="1"/>
          </p:nvPr>
        </p:nvSpPr>
        <p:spPr/>
        <p:txBody>
          <a:bodyPr/>
          <a:lstStyle/>
          <a:p>
            <a:r>
              <a:rPr lang="en-US" dirty="0"/>
              <a:t>Filtering</a:t>
            </a:r>
          </a:p>
          <a:p>
            <a:r>
              <a:rPr lang="en-US" dirty="0"/>
              <a:t>Active monitoring</a:t>
            </a:r>
          </a:p>
          <a:p>
            <a:r>
              <a:rPr lang="en-US" dirty="0"/>
              <a:t>Resource Public Key Infrastructure (RPKI)</a:t>
            </a:r>
          </a:p>
          <a:p>
            <a:pPr lvl="1"/>
            <a:r>
              <a:rPr lang="en-US" dirty="0"/>
              <a:t>Verify the ownership of IP prefixes</a:t>
            </a:r>
          </a:p>
          <a:p>
            <a:r>
              <a:rPr lang="en-US" dirty="0"/>
              <a:t>Reference: RFC 7454</a:t>
            </a:r>
          </a:p>
          <a:p>
            <a:pPr marL="0" indent="0">
              <a:buNone/>
            </a:pPr>
            <a:endParaRPr lang="en-US" dirty="0"/>
          </a:p>
        </p:txBody>
      </p:sp>
    </p:spTree>
    <p:extLst>
      <p:ext uri="{BB962C8B-B14F-4D97-AF65-F5344CB8AC3E}">
        <p14:creationId xmlns:p14="http://schemas.microsoft.com/office/powerpoint/2010/main" val="41660268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3BB47-928D-D5D3-CE5E-6FEDB5F2A321}"/>
              </a:ext>
            </a:extLst>
          </p:cNvPr>
          <p:cNvSpPr>
            <a:spLocks noGrp="1"/>
          </p:cNvSpPr>
          <p:nvPr>
            <p:ph type="title"/>
          </p:nvPr>
        </p:nvSpPr>
        <p:spPr/>
        <p:txBody>
          <a:bodyPr>
            <a:normAutofit fontScale="90000"/>
          </a:bodyPr>
          <a:lstStyle/>
          <a:p>
            <a:r>
              <a:rPr lang="en-US" dirty="0"/>
              <a:t>Syria Cut Off the Entire Country from the Internet?</a:t>
            </a:r>
          </a:p>
        </p:txBody>
      </p:sp>
      <p:pic>
        <p:nvPicPr>
          <p:cNvPr id="11" name="Picture 10" descr="Chart&#10;&#10;Description automatically generated">
            <a:extLst>
              <a:ext uri="{FF2B5EF4-FFF2-40B4-BE49-F238E27FC236}">
                <a16:creationId xmlns:a16="http://schemas.microsoft.com/office/drawing/2014/main" id="{D8DA2A03-9273-0514-A8CA-CBDFCAF1A1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676400"/>
            <a:ext cx="7924800" cy="3197107"/>
          </a:xfrm>
          <a:prstGeom prst="rect">
            <a:avLst/>
          </a:prstGeom>
        </p:spPr>
      </p:pic>
    </p:spTree>
    <p:extLst>
      <p:ext uri="{BB962C8B-B14F-4D97-AF65-F5344CB8AC3E}">
        <p14:creationId xmlns:p14="http://schemas.microsoft.com/office/powerpoint/2010/main" val="24778998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9AA3C-1E52-F270-55DF-295588CE2FEB}"/>
              </a:ext>
            </a:extLst>
          </p:cNvPr>
          <p:cNvSpPr>
            <a:spLocks noGrp="1"/>
          </p:cNvSpPr>
          <p:nvPr>
            <p:ph type="title"/>
          </p:nvPr>
        </p:nvSpPr>
        <p:spPr/>
        <p:txBody>
          <a:bodyPr/>
          <a:lstStyle/>
          <a:p>
            <a:pPr algn="l"/>
            <a:r>
              <a:rPr lang="en-US" dirty="0"/>
              <a:t>Physical Attack on Internet</a:t>
            </a:r>
          </a:p>
        </p:txBody>
      </p:sp>
      <p:pic>
        <p:nvPicPr>
          <p:cNvPr id="2050" name="Picture 2" descr="Internet cut: Workers haul part of the fibre optic cable to shore as it is laid in Mombasa in 2009">
            <a:extLst>
              <a:ext uri="{FF2B5EF4-FFF2-40B4-BE49-F238E27FC236}">
                <a16:creationId xmlns:a16="http://schemas.microsoft.com/office/drawing/2014/main" id="{FA53B098-592D-045D-5BC9-90A019223F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639766"/>
            <a:ext cx="4419600" cy="329833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37DF271-265B-0899-5A36-B3E5038A82A6}"/>
              </a:ext>
            </a:extLst>
          </p:cNvPr>
          <p:cNvSpPr txBox="1"/>
          <p:nvPr/>
        </p:nvSpPr>
        <p:spPr>
          <a:xfrm>
            <a:off x="866660" y="1722979"/>
            <a:ext cx="4391140" cy="923330"/>
          </a:xfrm>
          <a:prstGeom prst="rect">
            <a:avLst/>
          </a:prstGeom>
          <a:noFill/>
        </p:spPr>
        <p:txBody>
          <a:bodyPr wrap="square">
            <a:spAutoFit/>
          </a:bodyPr>
          <a:lstStyle/>
          <a:p>
            <a:r>
              <a:rPr lang="en-US" dirty="0"/>
              <a:t>Ship's anchor accidentally slices Internet cable, cutting off access in six African countries</a:t>
            </a:r>
          </a:p>
        </p:txBody>
      </p:sp>
      <p:pic>
        <p:nvPicPr>
          <p:cNvPr id="8" name="Picture 7">
            <a:extLst>
              <a:ext uri="{FF2B5EF4-FFF2-40B4-BE49-F238E27FC236}">
                <a16:creationId xmlns:a16="http://schemas.microsoft.com/office/drawing/2014/main" id="{634C613E-2A00-C843-6388-37E80CC64EC1}"/>
              </a:ext>
            </a:extLst>
          </p:cNvPr>
          <p:cNvPicPr>
            <a:picLocks noChangeAspect="1"/>
          </p:cNvPicPr>
          <p:nvPr/>
        </p:nvPicPr>
        <p:blipFill>
          <a:blip r:embed="rId3"/>
          <a:stretch>
            <a:fillRect/>
          </a:stretch>
        </p:blipFill>
        <p:spPr>
          <a:xfrm>
            <a:off x="6043637" y="2646310"/>
            <a:ext cx="4419601" cy="3315996"/>
          </a:xfrm>
          <a:prstGeom prst="rect">
            <a:avLst/>
          </a:prstGeom>
        </p:spPr>
      </p:pic>
      <p:sp>
        <p:nvSpPr>
          <p:cNvPr id="11" name="TextBox 10">
            <a:extLst>
              <a:ext uri="{FF2B5EF4-FFF2-40B4-BE49-F238E27FC236}">
                <a16:creationId xmlns:a16="http://schemas.microsoft.com/office/drawing/2014/main" id="{5C67DC28-FB54-4234-6172-73CF3B572CF2}"/>
              </a:ext>
            </a:extLst>
          </p:cNvPr>
          <p:cNvSpPr txBox="1"/>
          <p:nvPr/>
        </p:nvSpPr>
        <p:spPr>
          <a:xfrm>
            <a:off x="5867400" y="1722979"/>
            <a:ext cx="6097836" cy="646331"/>
          </a:xfrm>
          <a:prstGeom prst="rect">
            <a:avLst/>
          </a:prstGeom>
          <a:noFill/>
        </p:spPr>
        <p:txBody>
          <a:bodyPr wrap="square">
            <a:spAutoFit/>
          </a:bodyPr>
          <a:lstStyle/>
          <a:p>
            <a:r>
              <a:rPr lang="en-US" dirty="0"/>
              <a:t>How to destroy the Internet</a:t>
            </a:r>
          </a:p>
          <a:p>
            <a:r>
              <a:rPr lang="en-US" dirty="0"/>
              <a:t>http://gizmodo.com/5912383/how-to-destroy-the-internet</a:t>
            </a:r>
          </a:p>
        </p:txBody>
      </p:sp>
    </p:spTree>
    <p:extLst>
      <p:ext uri="{BB962C8B-B14F-4D97-AF65-F5344CB8AC3E}">
        <p14:creationId xmlns:p14="http://schemas.microsoft.com/office/powerpoint/2010/main" val="1650149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Autonomous System (AS)</a:t>
            </a:r>
          </a:p>
        </p:txBody>
      </p:sp>
      <p:sp>
        <p:nvSpPr>
          <p:cNvPr id="6" name="Content Placeholder 5">
            <a:extLst>
              <a:ext uri="{FF2B5EF4-FFF2-40B4-BE49-F238E27FC236}">
                <a16:creationId xmlns:a16="http://schemas.microsoft.com/office/drawing/2014/main" id="{F33502BB-2C7B-B925-7E4B-D2DF1FEB32C3}"/>
              </a:ext>
            </a:extLst>
          </p:cNvPr>
          <p:cNvSpPr>
            <a:spLocks noGrp="1"/>
          </p:cNvSpPr>
          <p:nvPr>
            <p:ph idx="1"/>
          </p:nvPr>
        </p:nvSpPr>
        <p:spPr/>
        <p:txBody>
          <a:bodyPr/>
          <a:lstStyle/>
          <a:p>
            <a:r>
              <a:rPr lang="en-US" dirty="0"/>
              <a:t>Types</a:t>
            </a:r>
          </a:p>
          <a:p>
            <a:pPr lvl="1"/>
            <a:r>
              <a:rPr lang="en-US" dirty="0"/>
              <a:t>Stub AS</a:t>
            </a:r>
          </a:p>
          <a:p>
            <a:pPr lvl="1"/>
            <a:r>
              <a:rPr lang="en-US" dirty="0"/>
              <a:t>Transit AS</a:t>
            </a:r>
          </a:p>
          <a:p>
            <a:r>
              <a:rPr lang="en-US" dirty="0"/>
              <a:t>AS Number</a:t>
            </a:r>
          </a:p>
          <a:p>
            <a:pPr lvl="1"/>
            <a:r>
              <a:rPr lang="en-US" dirty="0"/>
              <a:t>Original scheme: 16 bits</a:t>
            </a:r>
          </a:p>
          <a:p>
            <a:pPr lvl="1"/>
            <a:r>
              <a:rPr lang="en-US" dirty="0"/>
              <a:t>Extended number: 32 bits</a:t>
            </a:r>
          </a:p>
        </p:txBody>
      </p:sp>
    </p:spTree>
    <p:extLst>
      <p:ext uri="{BB962C8B-B14F-4D97-AF65-F5344CB8AC3E}">
        <p14:creationId xmlns:p14="http://schemas.microsoft.com/office/powerpoint/2010/main" val="2233670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FEB17-1ED4-A885-A542-EC5DF3F79744}"/>
              </a:ext>
            </a:extLst>
          </p:cNvPr>
          <p:cNvSpPr>
            <a:spLocks noGrp="1"/>
          </p:cNvSpPr>
          <p:nvPr>
            <p:ph type="title"/>
          </p:nvPr>
        </p:nvSpPr>
        <p:spPr/>
        <p:txBody>
          <a:bodyPr/>
          <a:lstStyle/>
          <a:p>
            <a:pPr algn="l"/>
            <a:r>
              <a:rPr lang="en-US" dirty="0"/>
              <a:t>Stub AS</a:t>
            </a:r>
          </a:p>
        </p:txBody>
      </p:sp>
      <p:pic>
        <p:nvPicPr>
          <p:cNvPr id="5" name="Content Placeholder 4">
            <a:extLst>
              <a:ext uri="{FF2B5EF4-FFF2-40B4-BE49-F238E27FC236}">
                <a16:creationId xmlns:a16="http://schemas.microsoft.com/office/drawing/2014/main" id="{B2DB4D02-FB2B-B0F1-EBC9-60220DADA7B4}"/>
              </a:ext>
            </a:extLst>
          </p:cNvPr>
          <p:cNvPicPr>
            <a:picLocks noGrp="1" noChangeAspect="1"/>
          </p:cNvPicPr>
          <p:nvPr>
            <p:ph idx="1"/>
          </p:nvPr>
        </p:nvPicPr>
        <p:blipFill>
          <a:blip r:embed="rId2"/>
          <a:stretch>
            <a:fillRect/>
          </a:stretch>
        </p:blipFill>
        <p:spPr>
          <a:xfrm>
            <a:off x="5099588" y="2667000"/>
            <a:ext cx="6482812" cy="3444195"/>
          </a:xfrm>
        </p:spPr>
      </p:pic>
      <p:pic>
        <p:nvPicPr>
          <p:cNvPr id="4" name="Picture 3">
            <a:extLst>
              <a:ext uri="{FF2B5EF4-FFF2-40B4-BE49-F238E27FC236}">
                <a16:creationId xmlns:a16="http://schemas.microsoft.com/office/drawing/2014/main" id="{D74731F8-5C14-2B5F-2548-946F531FB0DD}"/>
              </a:ext>
            </a:extLst>
          </p:cNvPr>
          <p:cNvPicPr>
            <a:picLocks noChangeAspect="1"/>
          </p:cNvPicPr>
          <p:nvPr/>
        </p:nvPicPr>
        <p:blipFill>
          <a:blip r:embed="rId3"/>
          <a:stretch>
            <a:fillRect/>
          </a:stretch>
        </p:blipFill>
        <p:spPr>
          <a:xfrm>
            <a:off x="685800" y="2971245"/>
            <a:ext cx="3124200" cy="2835704"/>
          </a:xfrm>
          <a:prstGeom prst="rect">
            <a:avLst/>
          </a:prstGeom>
        </p:spPr>
      </p:pic>
      <p:sp>
        <p:nvSpPr>
          <p:cNvPr id="8" name="TextBox 7">
            <a:extLst>
              <a:ext uri="{FF2B5EF4-FFF2-40B4-BE49-F238E27FC236}">
                <a16:creationId xmlns:a16="http://schemas.microsoft.com/office/drawing/2014/main" id="{E30EDEAE-22DE-646E-B1F5-95AA9180BEF6}"/>
              </a:ext>
            </a:extLst>
          </p:cNvPr>
          <p:cNvSpPr txBox="1"/>
          <p:nvPr/>
        </p:nvSpPr>
        <p:spPr>
          <a:xfrm>
            <a:off x="609600" y="1671221"/>
            <a:ext cx="7114768" cy="523220"/>
          </a:xfrm>
          <a:prstGeom prst="rect">
            <a:avLst/>
          </a:prstGeom>
          <a:noFill/>
        </p:spPr>
        <p:txBody>
          <a:bodyPr wrap="none" rtlCol="0">
            <a:spAutoFit/>
          </a:bodyPr>
          <a:lstStyle/>
          <a:p>
            <a:r>
              <a:rPr lang="en-US" sz="2800" dirty="0"/>
              <a:t>End customers; do not provide transit to others</a:t>
            </a:r>
          </a:p>
        </p:txBody>
      </p:sp>
      <p:sp>
        <p:nvSpPr>
          <p:cNvPr id="3" name="TextBox 2">
            <a:extLst>
              <a:ext uri="{FF2B5EF4-FFF2-40B4-BE49-F238E27FC236}">
                <a16:creationId xmlns:a16="http://schemas.microsoft.com/office/drawing/2014/main" id="{C36C5610-F0AF-8301-937F-6B779479EAC1}"/>
              </a:ext>
            </a:extLst>
          </p:cNvPr>
          <p:cNvSpPr txBox="1"/>
          <p:nvPr/>
        </p:nvSpPr>
        <p:spPr>
          <a:xfrm>
            <a:off x="1951985" y="3429000"/>
            <a:ext cx="607859" cy="400110"/>
          </a:xfrm>
          <a:prstGeom prst="rect">
            <a:avLst/>
          </a:prstGeom>
          <a:noFill/>
        </p:spPr>
        <p:txBody>
          <a:bodyPr wrap="none" rtlCol="0">
            <a:spAutoFit/>
          </a:bodyPr>
          <a:lstStyle/>
          <a:p>
            <a:r>
              <a:rPr lang="en-US" sz="2000" b="1" dirty="0">
                <a:latin typeface="Consolas" panose="020B0609020204030204" pitchFamily="49" charset="0"/>
              </a:rPr>
              <a:t>AS2</a:t>
            </a:r>
          </a:p>
        </p:txBody>
      </p:sp>
      <p:sp>
        <p:nvSpPr>
          <p:cNvPr id="7" name="TextBox 6">
            <a:extLst>
              <a:ext uri="{FF2B5EF4-FFF2-40B4-BE49-F238E27FC236}">
                <a16:creationId xmlns:a16="http://schemas.microsoft.com/office/drawing/2014/main" id="{CA15C911-29AE-B306-9F35-F87A0B5BA38E}"/>
              </a:ext>
            </a:extLst>
          </p:cNvPr>
          <p:cNvSpPr txBox="1"/>
          <p:nvPr/>
        </p:nvSpPr>
        <p:spPr>
          <a:xfrm>
            <a:off x="1951985" y="5029200"/>
            <a:ext cx="889987" cy="400110"/>
          </a:xfrm>
          <a:prstGeom prst="rect">
            <a:avLst/>
          </a:prstGeom>
          <a:noFill/>
        </p:spPr>
        <p:txBody>
          <a:bodyPr wrap="none" rtlCol="0">
            <a:spAutoFit/>
          </a:bodyPr>
          <a:lstStyle/>
          <a:p>
            <a:r>
              <a:rPr lang="en-US" sz="2000" b="1" dirty="0">
                <a:latin typeface="Consolas" panose="020B0609020204030204" pitchFamily="49" charset="0"/>
              </a:rPr>
              <a:t>AS999</a:t>
            </a:r>
          </a:p>
        </p:txBody>
      </p:sp>
    </p:spTree>
    <p:extLst>
      <p:ext uri="{BB962C8B-B14F-4D97-AF65-F5344CB8AC3E}">
        <p14:creationId xmlns:p14="http://schemas.microsoft.com/office/powerpoint/2010/main" val="32366400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1164</TotalTime>
  <Words>1332</Words>
  <Application>Microsoft Office PowerPoint</Application>
  <PresentationFormat>Widescreen</PresentationFormat>
  <Paragraphs>197</Paragraphs>
  <Slides>72</Slides>
  <Notes>11</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72</vt:i4>
      </vt:variant>
    </vt:vector>
  </HeadingPairs>
  <TitlesOfParts>
    <vt:vector size="77" baseType="lpstr">
      <vt:lpstr>Noto</vt:lpstr>
      <vt:lpstr>Arial</vt:lpstr>
      <vt:lpstr>Calibri</vt:lpstr>
      <vt:lpstr>Consolas</vt:lpstr>
      <vt:lpstr>Office Theme</vt:lpstr>
      <vt:lpstr>BGP and Attacks</vt:lpstr>
      <vt:lpstr>Outline</vt:lpstr>
      <vt:lpstr>Introduction</vt:lpstr>
      <vt:lpstr>A Packet’s Journey</vt:lpstr>
      <vt:lpstr>Internet Routing</vt:lpstr>
      <vt:lpstr>High-Level Picture</vt:lpstr>
      <vt:lpstr>Autonomous Systems &amp; Peering</vt:lpstr>
      <vt:lpstr>Autonomous System (AS)</vt:lpstr>
      <vt:lpstr>Stub AS</vt:lpstr>
      <vt:lpstr>Transit AS</vt:lpstr>
      <vt:lpstr>Peering</vt:lpstr>
      <vt:lpstr>Internet Exchange</vt:lpstr>
      <vt:lpstr>IXP Map</vt:lpstr>
      <vt:lpstr>AS11872 (Syracuse University): Stub AS</vt:lpstr>
      <vt:lpstr>ASN and IP</vt:lpstr>
      <vt:lpstr>NYSERNET, AS3754 (Transit)</vt:lpstr>
      <vt:lpstr>Cogent (AS174): National Backbone</vt:lpstr>
      <vt:lpstr>How BGP Works </vt:lpstr>
      <vt:lpstr>BGP Overview</vt:lpstr>
      <vt:lpstr>IP Prefix Announcement</vt:lpstr>
      <vt:lpstr>Peering Sessions</vt:lpstr>
      <vt:lpstr>BGP Update Message</vt:lpstr>
      <vt:lpstr>Route Advertisement</vt:lpstr>
      <vt:lpstr>Router Withdraw</vt:lpstr>
      <vt:lpstr>TTL in BGP Packets</vt:lpstr>
      <vt:lpstr>TTL Hack</vt:lpstr>
      <vt:lpstr>Peering Relationship</vt:lpstr>
      <vt:lpstr>Peering Relationship</vt:lpstr>
      <vt:lpstr>Understanding Peering Relationship</vt:lpstr>
      <vt:lpstr>How BGP Implements Peering Relationship</vt:lpstr>
      <vt:lpstr>Filters: Peer with Provider</vt:lpstr>
      <vt:lpstr>Filter: Peer with Customer</vt:lpstr>
      <vt:lpstr>Filters: Peer with a Peer</vt:lpstr>
      <vt:lpstr>Applications of BGP Large Community</vt:lpstr>
      <vt:lpstr>path selection</vt:lpstr>
      <vt:lpstr>Check the BGP Routes</vt:lpstr>
      <vt:lpstr>The Path Selection Preference</vt:lpstr>
      <vt:lpstr>Local Preference: Higher Value is Preferred</vt:lpstr>
      <vt:lpstr>Change Local Preference in the Setup</vt:lpstr>
      <vt:lpstr>Experiment Results</vt:lpstr>
      <vt:lpstr>Ask Others Not to Use A Route</vt:lpstr>
      <vt:lpstr>AS Path Prepending: Configuration </vt:lpstr>
      <vt:lpstr>AS Path Prepending: Results </vt:lpstr>
      <vt:lpstr>IP Anycast</vt:lpstr>
      <vt:lpstr>IP Anycast</vt:lpstr>
      <vt:lpstr>IP Anycast in SEED Emulator</vt:lpstr>
      <vt:lpstr>SEED Emulator and Demo</vt:lpstr>
      <vt:lpstr>IP Anycast Used by DNS Root Server</vt:lpstr>
      <vt:lpstr>Question</vt:lpstr>
      <vt:lpstr>ibgp and igp</vt:lpstr>
      <vt:lpstr>Internal BGP (IBGP)</vt:lpstr>
      <vt:lpstr>Interior Gateway Protocol (IGP)</vt:lpstr>
      <vt:lpstr>BGP Attacks</vt:lpstr>
      <vt:lpstr>BGP Hijacking Attack</vt:lpstr>
      <vt:lpstr>Routing Rule</vt:lpstr>
      <vt:lpstr>Malicious BGP</vt:lpstr>
      <vt:lpstr>Launching the Attack</vt:lpstr>
      <vt:lpstr>During the Attack</vt:lpstr>
      <vt:lpstr>Check the BGP Table (During the Attack)</vt:lpstr>
      <vt:lpstr>Fighting Back</vt:lpstr>
      <vt:lpstr>Fighting Back</vt:lpstr>
      <vt:lpstr>Fighting Back: Result</vt:lpstr>
      <vt:lpstr>Stopping the Attack</vt:lpstr>
      <vt:lpstr>In-Class Demo: Note to Instructors</vt:lpstr>
      <vt:lpstr>In-Class Demo</vt:lpstr>
      <vt:lpstr>BYOI: Bring Your Own Internet to Class </vt:lpstr>
      <vt:lpstr>Case Study: Pakistan’s Hijacking of YouTube</vt:lpstr>
      <vt:lpstr>Case Study: Turkey Hijacks Global DNS Providers</vt:lpstr>
      <vt:lpstr>Question</vt:lpstr>
      <vt:lpstr>Defense</vt:lpstr>
      <vt:lpstr>Syria Cut Off the Entire Country from the Internet?</vt:lpstr>
      <vt:lpstr>Physical Attack on Internet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Heartbleed Bug and Attack</dc:title>
  <dc:creator>3shna</dc:creator>
  <cp:lastModifiedBy>Wenliang Du</cp:lastModifiedBy>
  <cp:revision>77</cp:revision>
  <dcterms:created xsi:type="dcterms:W3CDTF">2017-11-22T15:54:43Z</dcterms:created>
  <dcterms:modified xsi:type="dcterms:W3CDTF">2022-08-10T20:11:26Z</dcterms:modified>
</cp:coreProperties>
</file>