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47317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3704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3c0fc2392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3c0fc2392_0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3c0fc2392_0_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0157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3c0fc2392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3c0fc2392_0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33c0fc2392_0_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7572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db1095c5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4db1095c58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4db1095c58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9526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4e45632a4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4e45632a40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4e45632a40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9829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e45632a4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4e45632a40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4e45632a40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5618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4e45632a4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4e45632a40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4e45632a40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0012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4e45632a40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4e45632a40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4e45632a40_0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83424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4e45632a40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4e45632a40_1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4e45632a40_1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06560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4e45632a40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4e45632a40_1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4e45632a40_1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62925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4e45632a40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4e45632a40_1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4e45632a40_1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325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db1095c5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db1095c58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4db1095c58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63962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4e45632a40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4e45632a40_1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4e45632a40_1_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56554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4db8a2f61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4db8a2f61d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4db8a2f61d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14229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3ca7a9d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3ca7a9d1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33ca7a9d1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92329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3ca7a9d1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3ca7a9d12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33ca7a9d12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382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3ca7a9d1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3ca7a9d12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33ca7a9d12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45882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3ca7a9d12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3ca7a9d12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g33ca7a9d12_0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42893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3ca7a9d12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3ca7a9d12_0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g33ca7a9d12_0_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28909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3ca7a9d12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3ca7a9d12_0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g33ca7a9d12_0_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3798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3ca7a9d12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3ca7a9d12_0_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33ca7a9d12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12943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ca7a9d12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3ca7a9d12_0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g33ca7a9d12_0_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6501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3c0fc239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3c0fc2392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33c0fc2392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5145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3ca7a9d12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3ca7a9d12_0_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g33ca7a9d12_0_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88026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3ca7a9d12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3ca7a9d12_0_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g33ca7a9d12_0_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2736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3ca7a9d12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3ca7a9d12_0_1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g33ca7a9d12_0_1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9700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3ca7a9d12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3ca7a9d12_0_1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g33ca7a9d12_0_1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01133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3ca7a9d12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3ca7a9d12_0_1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g33ca7a9d12_0_1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09194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8120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db1095c5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db1095c58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4db1095c58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5881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3c0fc2392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3c0fc2392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33c0fc2392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2954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3c0fc239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3c0fc2392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33c0fc2392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5689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3c0fc239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3c0fc2392_0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33c0fc2392_0_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3831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3c0fc2392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3c0fc2392_0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33c0fc2392_0_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6092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3c0fc2392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3c0fc2392_0_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33c0fc2392_0_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1346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le.com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ttacker.com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1500822" y="2163667"/>
            <a:ext cx="9144000" cy="1376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/>
              <a:t>One-Way Hash Functions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Applications of One-Way Hash Functions</a:t>
            </a:r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We will cover: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Integrity Verification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Committing a Secret Without Telling It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Password Verification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Trusted Timestamping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Integrity Verification</a:t>
            </a:r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Changing one bit of the original data changes hash value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Usage examples: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Detect change in system files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Detect if file downloaded from website is corrupted</a:t>
            </a:r>
            <a:endParaRPr/>
          </a:p>
        </p:txBody>
      </p:sp>
      <p:pic>
        <p:nvPicPr>
          <p:cNvPr id="162" name="Google Shape;16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1850" y="2406250"/>
            <a:ext cx="8168297" cy="13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Committing a Secret Without Telling It</a:t>
            </a:r>
            <a:endParaRPr/>
          </a:p>
        </p:txBody>
      </p:sp>
      <p:sp>
        <p:nvSpPr>
          <p:cNvPr id="169" name="Google Shape;169;p24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One-way property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Disclosing the hash does not disclose the original message</a:t>
            </a:r>
            <a:endParaRPr/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Useful to commit secret without disclosing the secret itself</a:t>
            </a:r>
            <a:endParaRPr/>
          </a:p>
          <a:p>
            <a: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Usage Example - Stock Market</a:t>
            </a:r>
            <a:endParaRPr/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Need to make prediction about the stock market about a certain day</a:t>
            </a:r>
            <a:endParaRPr/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Publish the hash of the secret on your website</a:t>
            </a:r>
            <a:endParaRPr/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On the particular day, release the secret</a:t>
            </a:r>
            <a:endParaRPr/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Your audience can verify it against the hash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Password Verification </a:t>
            </a:r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To login into account, user needs to tell a secret (password)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Cannot store the secrets in their plaintext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Need for: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Password storage where nobody can know what the password is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If provided with a password, it verified against the stored password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Solution: one-way hash function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Example: Linux stores passwords in the /etc/shadow file</a:t>
            </a:r>
            <a:endParaRPr/>
          </a:p>
        </p:txBody>
      </p:sp>
      <p:pic>
        <p:nvPicPr>
          <p:cNvPr id="177" name="Google Shape;17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2638" y="5183700"/>
            <a:ext cx="9826726" cy="58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Case Study: Linux Shadow File</a:t>
            </a:r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Password field has 3 parts: algorithm used, salt, password hash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Salt and password hash are encoded into printable characters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Multiple rounds of hash function (slow down brute-force attack)</a:t>
            </a:r>
            <a:endParaRPr/>
          </a:p>
        </p:txBody>
      </p:sp>
      <p:pic>
        <p:nvPicPr>
          <p:cNvPr id="185" name="Google Shape;18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8586" y="3533275"/>
            <a:ext cx="8174827" cy="213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Purpose of Salt</a:t>
            </a:r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Using salt, same input can result in different hashes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Password hash = one-way hash rounds (password || random string)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Random string is the salt</a:t>
            </a:r>
            <a:endParaRPr/>
          </a:p>
        </p:txBody>
      </p:sp>
      <p:pic>
        <p:nvPicPr>
          <p:cNvPr id="193" name="Google Shape;19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3288" y="3417250"/>
            <a:ext cx="7885425" cy="231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Attacks Prevented by Salt</a:t>
            </a:r>
            <a:endParaRPr/>
          </a:p>
        </p:txBody>
      </p:sp>
      <p:sp>
        <p:nvSpPr>
          <p:cNvPr id="200" name="Google Shape;200;p28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Dictionary Attack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Put candidate words in a dictionary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Try each against the targeted password hash to find a match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Rainbow Table Attack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Precomputed table for reversing cryptographic hash functions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Why Salt Prevents them ?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If target password is same as precomputed data, the hash will be the same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If this property does not hold, all the precomputed data are useless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Salt destroys that property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Trusted Timestamping</a:t>
            </a:r>
            <a:endParaRPr/>
          </a:p>
        </p:txBody>
      </p:sp>
      <p:sp>
        <p:nvSpPr>
          <p:cNvPr id="207" name="Google Shape;207;p29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u="sng"/>
              <a:t>Need</a:t>
            </a:r>
            <a:r>
              <a:rPr lang="en-US"/>
              <a:t>:  How to prove that a document existed prior to certain date ?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Timestamping Approaches: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u="sng"/>
              <a:t>Approach # 1</a:t>
            </a:r>
            <a:r>
              <a:rPr lang="en-US"/>
              <a:t>: Publish one-way hash (instead of document) in a newspaper or a magazine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u="sng"/>
              <a:t>Approach # 2</a:t>
            </a:r>
            <a:r>
              <a:rPr lang="en-US"/>
              <a:t>: Time Stamping Authority (TSA) can sign the document hash using private key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u="sng"/>
              <a:t>Approach # 3</a:t>
            </a:r>
            <a:r>
              <a:rPr lang="en-US"/>
              <a:t>: </a:t>
            </a:r>
            <a:endParaRPr/>
          </a:p>
          <a:p>
            <a:pPr marL="137160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Use Blockchain i.e. a growing list of record (blocks)</a:t>
            </a:r>
            <a:endParaRPr/>
          </a:p>
          <a:p>
            <a:pPr marL="137160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Publish document hash in a block</a:t>
            </a:r>
            <a:endParaRPr/>
          </a:p>
          <a:p>
            <a:pPr marL="137160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Blockchain depends on one-way hash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Message Authentication Code (MAC)</a:t>
            </a:r>
            <a:endParaRPr/>
          </a:p>
        </p:txBody>
      </p:sp>
      <p:sp>
        <p:nvSpPr>
          <p:cNvPr id="214" name="Google Shape;214;p30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Network communication can encounter MITM attacks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MITM can intercept and modify data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Receiver needs to verify integrity of data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Attach tag to data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Using one-way hash as tag won’t work because MITM can recompute hash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Use a shared secret (key) between sender and receiver in the hash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MITM cannot compute hash without secret key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Length Extension Attack on MAC</a:t>
            </a:r>
            <a:endParaRPr/>
          </a:p>
        </p:txBody>
      </p:sp>
      <p:sp>
        <p:nvSpPr>
          <p:cNvPr id="221" name="Google Shape;221;p31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Key and message need to be mixed properly before computing hash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Simple concatenation (K || M) does not work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2" name="Google Shape;22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1350" y="3037698"/>
            <a:ext cx="7169276" cy="291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Overview of One-way Hash Functions</a:t>
            </a:r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Essential building block in cryptography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One-way and collision resistant properties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Usage example: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Password authentication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Integrity preservation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Blockchain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Possible Attacks: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Length extension attack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Collision attack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Keyed-Hash MAC (HMAC)</a:t>
            </a:r>
            <a:endParaRPr/>
          </a:p>
        </p:txBody>
      </p:sp>
      <p:sp>
        <p:nvSpPr>
          <p:cNvPr id="229" name="Google Shape;229;p32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Uses hash function H (compression function block size B) and a secret key K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ipad = 0x36 (B times), opad = 0x5c (B times)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Can be used with any one-way hash function</a:t>
            </a:r>
            <a:endParaRPr/>
          </a:p>
        </p:txBody>
      </p:sp>
      <p:pic>
        <p:nvPicPr>
          <p:cNvPr id="230" name="Google Shape;23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4301" y="3912700"/>
            <a:ext cx="6543376" cy="245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Blockchain and Bitcoins</a:t>
            </a:r>
            <a:endParaRPr/>
          </a:p>
        </p:txBody>
      </p:sp>
      <p:sp>
        <p:nvSpPr>
          <p:cNvPr id="237" name="Google Shape;237;p33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Continuously growing list of records, called blocks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Managed by ledgers in a peer-to-peer network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Accepted ledger block is difficult to modify because it requires alteration of all subsequent blocks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Popular application is Bitcoin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We will cover: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Hash Chain and Blockchain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Make Chaining Difficult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Adding Incentives and Bitcoin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Hash Chain</a:t>
            </a:r>
            <a:endParaRPr/>
          </a:p>
        </p:txBody>
      </p:sp>
      <p:sp>
        <p:nvSpPr>
          <p:cNvPr id="244" name="Google Shape;244;p34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Successive application of a one-way hash function to a piece of data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If a block gets modified, it will fall off from the chain, and will not be considered as part of the chain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If original data is changed, then the entire chain needs to be regenerated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5" name="Google Shape;24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9375" y="4620138"/>
            <a:ext cx="6953250" cy="124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Blockchain</a:t>
            </a:r>
            <a:endParaRPr/>
          </a:p>
        </p:txBody>
      </p:sp>
      <p:sp>
        <p:nvSpPr>
          <p:cNvPr id="252" name="Google Shape;252;p35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Similar to hash chain, but has additional information in each block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Bitcoin example: information about bitcoin transactions in blocks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Create Chain: Hash value of a block is inside the next block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If one block is modified: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All the chains after this block are broken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Require need to re-chain all the subsequent blocks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3" name="Google Shape;25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8425" y="4713438"/>
            <a:ext cx="6915150" cy="187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Blockchain: Make Chaining Difficult</a:t>
            </a:r>
            <a:endParaRPr/>
          </a:p>
        </p:txBody>
      </p:sp>
      <p:sp>
        <p:nvSpPr>
          <p:cNvPr id="260" name="Google Shape;260;p36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Nonce is added to each block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Block hash must satisfy requirement (e.g. 20 leading zeros)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Since computation power will increase over time, number of leading zeros is intentionally increased over time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1" name="Google Shape;26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0325" y="4133688"/>
            <a:ext cx="6791325" cy="210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Blockchain Incentives and Bitcoin</a:t>
            </a:r>
            <a:endParaRPr/>
          </a:p>
        </p:txBody>
      </p:sp>
      <p:sp>
        <p:nvSpPr>
          <p:cNvPr id="268" name="Google Shape;268;p37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Provide bitcoins to anyone who can find nonce to chain blocks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Companies / individuals who search for the nonce are “miners”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9" name="Google Shape;26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5050" y="3116625"/>
            <a:ext cx="7296076" cy="29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Hash Collision Attacks</a:t>
            </a:r>
            <a:endParaRPr/>
          </a:p>
        </p:txBody>
      </p:sp>
      <p:sp>
        <p:nvSpPr>
          <p:cNvPr id="276" name="Google Shape;276;p38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Popular one-way hash functions have trouble maintaining the collision-resistance property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We will cover: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Security Impact of Collision Attacks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Generating Two Different Files with the Same MD5 Hash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Generating Two Programs with the Same MD5 Hash</a:t>
            </a:r>
            <a:endParaRPr/>
          </a:p>
          <a:p>
            <a:pPr marL="9144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Security Impact of Collision Attacks</a:t>
            </a:r>
            <a:endParaRPr/>
          </a:p>
        </p:txBody>
      </p:sp>
      <p:sp>
        <p:nvSpPr>
          <p:cNvPr id="283" name="Google Shape;283;p39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Forging public-key certificates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Assume two certificate requests for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www.example.com</a:t>
            </a:r>
            <a:r>
              <a:rPr lang="en-US"/>
              <a:t> and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www.attacker.com</a:t>
            </a:r>
            <a:r>
              <a:rPr lang="en-US"/>
              <a:t> have same hash due to collision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CA signing of either request would be equivalent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Attacker can get certificate signed for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www.example.com</a:t>
            </a:r>
            <a:r>
              <a:rPr lang="en-US"/>
              <a:t> without owning it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Integrity of Programs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Ask CA to sign a legitimate program’s hash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Attacker creates a malicious program with same hash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The certificate for legitimate program is also valid for malicious version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These two examples are theoretical with questionable feasibility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0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Generating Two Different Files with the Same MD5 Hash </a:t>
            </a:r>
            <a:endParaRPr/>
          </a:p>
        </p:txBody>
      </p:sp>
      <p:sp>
        <p:nvSpPr>
          <p:cNvPr id="290" name="Google Shape;290;p40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md5collgen tool generates two files with same prefix </a:t>
            </a:r>
            <a:endParaRPr/>
          </a:p>
        </p:txBody>
      </p:sp>
      <p:pic>
        <p:nvPicPr>
          <p:cNvPr id="291" name="Google Shape;29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7750" y="2473600"/>
            <a:ext cx="8248650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2025" y="4021175"/>
            <a:ext cx="7029450" cy="571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3" name="Google Shape;293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32025" y="4916475"/>
            <a:ext cx="7029451" cy="120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Length Extension</a:t>
            </a:r>
            <a:endParaRPr/>
          </a:p>
        </p:txBody>
      </p:sp>
      <p:sp>
        <p:nvSpPr>
          <p:cNvPr id="300" name="Google Shape;300;p41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Generate two files with same prefix and same suffix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Focus on  MD5, SHA-1, SHA-2 using Merkle-Damgard construction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If Hash (M) = Hash (N), then for any input T, Hash (M || T) = Hash (N || T)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1" name="Google Shape;30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0150" y="3396048"/>
            <a:ext cx="8611701" cy="308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Properties of One-way Hash Function</a:t>
            </a:r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Difference from Hash Function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Hash function: maps arbitrary size data to data of fixed size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Example: </a:t>
            </a:r>
            <a:r>
              <a:rPr lang="en-US" sz="2200">
                <a:latin typeface="Courier New"/>
                <a:ea typeface="Courier New"/>
                <a:cs typeface="Courier New"/>
                <a:sym typeface="Courier New"/>
              </a:rPr>
              <a:t>f(x) = x mod 1000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One-way Hash Properties: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One-way: </a:t>
            </a:r>
            <a:r>
              <a:rPr lang="en-US" sz="2200">
                <a:latin typeface="Courier New"/>
                <a:ea typeface="Courier New"/>
                <a:cs typeface="Courier New"/>
                <a:sym typeface="Courier New"/>
              </a:rPr>
              <a:t>hash(m) = h</a:t>
            </a:r>
            <a:r>
              <a:rPr lang="en-US"/>
              <a:t>, difficult to find m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Collision resistant: Difficult to find m1 and m2 s.t. </a:t>
            </a:r>
            <a:r>
              <a:rPr lang="en-US" sz="2200">
                <a:latin typeface="Courier New"/>
                <a:ea typeface="Courier New"/>
                <a:cs typeface="Courier New"/>
                <a:sym typeface="Courier New"/>
              </a:rPr>
              <a:t>hash(m1) = hash(m2)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sz="2400"/>
              <a:t>Common One-way Hash Functions:</a:t>
            </a:r>
            <a:endParaRPr sz="240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MD series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SHA series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Length Extension (Contd.)</a:t>
            </a:r>
            <a:endParaRPr/>
          </a:p>
        </p:txBody>
      </p:sp>
      <p:sp>
        <p:nvSpPr>
          <p:cNvPr id="308" name="Google Shape;308;p42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Example using out1.bin and out2.bin generated by md5collgen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9" name="Google Shape;30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2650" y="2608888"/>
            <a:ext cx="7886700" cy="296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Generating Two Programs with the Same MD5 Hash</a:t>
            </a:r>
            <a:endParaRPr/>
          </a:p>
        </p:txBody>
      </p:sp>
      <p:sp>
        <p:nvSpPr>
          <p:cNvPr id="316" name="Google Shape;316;p43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Create two versions of program below with different value for xyz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7" name="Google Shape;31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8650" y="2417024"/>
            <a:ext cx="7314700" cy="407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Two Programs with Same Hash (Contd.)</a:t>
            </a:r>
            <a:endParaRPr/>
          </a:p>
        </p:txBody>
      </p:sp>
      <p:sp>
        <p:nvSpPr>
          <p:cNvPr id="324" name="Google Shape;324;p44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Program will be compiled into binary (fill xyz with fixed value)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Portion of binary containing xyz will be divided into three parts</a:t>
            </a:r>
            <a:endParaRPr/>
          </a:p>
        </p:txBody>
      </p:sp>
      <p:pic>
        <p:nvPicPr>
          <p:cNvPr id="325" name="Google Shape;32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9338" y="2974848"/>
            <a:ext cx="9273326" cy="353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Two Programs with Same Hash (Contd.)</a:t>
            </a:r>
            <a:endParaRPr/>
          </a:p>
        </p:txBody>
      </p:sp>
      <p:sp>
        <p:nvSpPr>
          <p:cNvPr id="332" name="Google Shape;332;p45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Use md5collgen on prefix: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generate two files with same hash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last 128 bit of each generated file is P and Q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MD5 (prefix ||  P) = MD5 (prefix ||  Q)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MD5 (prefix ||  P ||  suffix) = MD5 (prefix ||  Q ||  suffix)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6"/>
          <p:cNvSpPr txBox="1">
            <a:spLocks noGrp="1"/>
          </p:cNvSpPr>
          <p:nvPr>
            <p:ph type="title"/>
          </p:nvPr>
        </p:nvSpPr>
        <p:spPr>
          <a:xfrm>
            <a:off x="838200" y="-1587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Two Programs with Same Hash (Contd.)</a:t>
            </a:r>
            <a:endParaRPr/>
          </a:p>
        </p:txBody>
      </p:sp>
      <p:sp>
        <p:nvSpPr>
          <p:cNvPr id="339" name="Google Shape;339;p46"/>
          <p:cNvSpPr txBox="1">
            <a:spLocks noGrp="1"/>
          </p:cNvSpPr>
          <p:nvPr>
            <p:ph type="body" idx="1"/>
          </p:nvPr>
        </p:nvSpPr>
        <p:spPr>
          <a:xfrm>
            <a:off x="838200" y="12922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0" name="Google Shape;34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188" y="1292225"/>
            <a:ext cx="10220325" cy="14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138" y="2759075"/>
            <a:ext cx="10258425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8663" y="3654413"/>
            <a:ext cx="1023937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8663" y="4540238"/>
            <a:ext cx="10239375" cy="204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349" name="Google Shape;349;p47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One-way hash function is an essential building block in cryptography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Important Properties: One-way and Collision resistant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Applications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Password authentication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Trusted Timestamping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Blockchain and Bitcoin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MAC used to preserve integrity of communication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One-way hash are subject to length extension and collision attacks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MD One-Way Hash Functions</a:t>
            </a:r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MD stands for Message Digest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Developed by Ron Rivest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Includes MD2, MD4, MD5,and MD6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Status of Algorithms: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MD2, MD4 - severely broken (obsolete)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MD5 - collision resistance property broken, one-way property not broken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MD6 - developed in response to proposal by NIST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SHA </a:t>
            </a:r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Published by NIST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Includes SHA-0, SHA-1, SHA-2, and SHA-3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Status of Algorithms: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SHA-0: withdrawn due to flaw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SHA-1: Designed by NSA; Collision attack found in 2017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SHA-2: Designed by NSA; Includes SHA-256 and SHA-512; Other truncated versions; No significant attack found yet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SHA-3: Released in 2015; Has different construction structure (compared to SHA-1 and SHA-2)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One-Way Hash Algorithm Works</a:t>
            </a:r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Construction method called Merkle–Damgard (Figure)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Used by algorithms like MD5, SHA-1, and SHA-2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4" name="Google Shape;12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250" y="3460100"/>
            <a:ext cx="10047499" cy="225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One-Way Hash Commands</a:t>
            </a: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Linux utility programs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Example: md5sum, sha224sum, sha256sum, sha384sum and sha512sum</a:t>
            </a:r>
            <a:endParaRPr/>
          </a:p>
        </p:txBody>
      </p:sp>
      <p:pic>
        <p:nvPicPr>
          <p:cNvPr id="132" name="Google Shape;13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8675" y="3838775"/>
            <a:ext cx="10334625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One-Way Hash Commands (Contd.)</a:t>
            </a:r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Using openssl command to calculate hash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0" name="Google Shape;14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4474" y="2879300"/>
            <a:ext cx="9523049" cy="311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Computing One-Way Hash in Programs</a:t>
            </a:r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Different languages including C/C++, Python, SQL, PHP provide support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Language specific: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MySQL - SHA2 function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Python - Use hashlib package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 - Use functions from openssl/sha.h header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1466</Words>
  <Application>Microsoft Office PowerPoint</Application>
  <PresentationFormat>Widescreen</PresentationFormat>
  <Paragraphs>230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Courier New</vt:lpstr>
      <vt:lpstr>Office Theme</vt:lpstr>
      <vt:lpstr>One-Way Hash Functions</vt:lpstr>
      <vt:lpstr>Overview of One-way Hash Functions</vt:lpstr>
      <vt:lpstr>Properties of One-way Hash Function</vt:lpstr>
      <vt:lpstr>MD One-Way Hash Functions</vt:lpstr>
      <vt:lpstr>SHA </vt:lpstr>
      <vt:lpstr>How One-Way Hash Algorithm Works</vt:lpstr>
      <vt:lpstr>One-Way Hash Commands</vt:lpstr>
      <vt:lpstr>One-Way Hash Commands (Contd.)</vt:lpstr>
      <vt:lpstr>Computing One-Way Hash in Programs</vt:lpstr>
      <vt:lpstr>Applications of One-Way Hash Functions</vt:lpstr>
      <vt:lpstr>Integrity Verification</vt:lpstr>
      <vt:lpstr>Committing a Secret Without Telling It</vt:lpstr>
      <vt:lpstr>Password Verification </vt:lpstr>
      <vt:lpstr>Case Study: Linux Shadow File</vt:lpstr>
      <vt:lpstr>Purpose of Salt</vt:lpstr>
      <vt:lpstr>Attacks Prevented by Salt</vt:lpstr>
      <vt:lpstr>Trusted Timestamping</vt:lpstr>
      <vt:lpstr>Message Authentication Code (MAC)</vt:lpstr>
      <vt:lpstr>Length Extension Attack on MAC</vt:lpstr>
      <vt:lpstr>Keyed-Hash MAC (HMAC)</vt:lpstr>
      <vt:lpstr>Blockchain and Bitcoins</vt:lpstr>
      <vt:lpstr>Hash Chain</vt:lpstr>
      <vt:lpstr>Blockchain</vt:lpstr>
      <vt:lpstr>Blockchain: Make Chaining Difficult</vt:lpstr>
      <vt:lpstr>Blockchain Incentives and Bitcoin</vt:lpstr>
      <vt:lpstr>Hash Collision Attacks</vt:lpstr>
      <vt:lpstr>Security Impact of Collision Attacks</vt:lpstr>
      <vt:lpstr>Generating Two Different Files with the Same MD5 Hash </vt:lpstr>
      <vt:lpstr>Length Extension</vt:lpstr>
      <vt:lpstr>Length Extension (Contd.)</vt:lpstr>
      <vt:lpstr>Generating Two Programs with the Same MD5 Hash</vt:lpstr>
      <vt:lpstr>Two Programs with Same Hash (Contd.)</vt:lpstr>
      <vt:lpstr>Two Programs with Same Hash (Contd.)</vt:lpstr>
      <vt:lpstr>Two Programs with Same Hash (Contd.)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One-Way Hash Functions</dc:title>
  <cp:lastModifiedBy>kevin.w.du@gmail.com</cp:lastModifiedBy>
  <cp:revision>4</cp:revision>
  <dcterms:modified xsi:type="dcterms:W3CDTF">2019-07-12T05:04:31Z</dcterms:modified>
</cp:coreProperties>
</file>