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5" r:id="rId30"/>
    <p:sldId id="286" r:id="rId31"/>
    <p:sldId id="284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AF4BA-4EFA-4219-8ACA-8BBEB8ADD5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35E7A4-17C8-4D65-A30A-6070A02F6B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0DE4B9-7C41-4312-84B2-FA6927B2C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419CD-408E-44DD-86E8-F08E688C768C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461780-29D4-4BAB-AFE1-11C347130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80C53E-C100-4613-AB46-96E0168F9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C84A7-D2B6-4132-9A98-CC4A729C6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94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E700C-5C9C-47B2-9E0C-AF83880F0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B6F3B1-153C-4C68-995E-B59EEC1688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98865A-9F10-4F7E-8425-90DCF24DA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419CD-408E-44DD-86E8-F08E688C768C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671E49-B5D2-406E-8580-4451D9166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A80717-2E81-4F67-B249-0D364B5DF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C84A7-D2B6-4132-9A98-CC4A729C6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595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FC99B9-CB13-449C-B34F-3C56038D50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5B346C-D631-4453-8D7A-3B408D57D6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1DE7B7-2886-4B1E-92A1-2B2B1E08D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419CD-408E-44DD-86E8-F08E688C768C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A3B8A3-9460-48FB-80BF-6DA034270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F411C2-429A-4598-A854-035EADFCE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C84A7-D2B6-4132-9A98-CC4A729C6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957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DE61B-D547-4658-9CFB-9D0DF48EB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4E5A9E-FED1-4090-B6DC-03ACD0DC66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D848BE-CB4F-4955-8F83-D9BA71E9B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419CD-408E-44DD-86E8-F08E688C768C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358117-F6FD-4EBC-A505-1B8B26B85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A6AC1C-9076-464B-95BC-54896D8BD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C84A7-D2B6-4132-9A98-CC4A729C6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051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32EC5-5964-4B5E-BDAE-A59CB42F6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DF382D-2E11-489D-A625-E4826E6C20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BE416C-E653-43D5-9CAF-201DE8A24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419CD-408E-44DD-86E8-F08E688C768C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6D7402-3BC4-4BD0-82C4-9EC94D091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247D45-8565-4BE7-91B8-34D49F726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C84A7-D2B6-4132-9A98-CC4A729C6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642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9E95E-34A8-4C4B-B001-7F0C880F6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D4F86-7CC3-4559-8371-EE907270E4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C5E436-CD3D-4A88-8525-F2A41DCF6C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BD0B36-8825-4FC0-80D3-F5E6F0C57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419CD-408E-44DD-86E8-F08E688C768C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791992-C908-47C2-B32D-6190D84F2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704EED-C863-471E-B8C4-33E779423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C84A7-D2B6-4132-9A98-CC4A729C6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154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A2C80-1D8A-4542-ADF1-FF545AD36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13A4D5-23FD-4BD1-AB43-BC56E13D0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F0AD7E-571C-4BE1-96E7-7DDF52270D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5232DC-077B-4605-9F00-4F57C2B070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485120-786F-4E44-A805-BB168D5AC5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0E0993-2741-4BCB-8748-C7A396E6B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419CD-408E-44DD-86E8-F08E688C768C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A5FCFF-3428-43B4-A5BE-024A29B94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02842E-227A-4520-A462-D59C82EFD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C84A7-D2B6-4132-9A98-CC4A729C6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486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EAFEB-A99C-4844-A055-8C759A3CB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296035-C8A8-4B77-8ACF-2161BD5F4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419CD-408E-44DD-86E8-F08E688C768C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339178-18D8-4EA2-A187-5BF895372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9D05D7-B57E-475A-89BF-C8826A136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C84A7-D2B6-4132-9A98-CC4A729C6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553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80AD23-1075-493A-883F-170623FB3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419CD-408E-44DD-86E8-F08E688C768C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A02C98-5364-415E-A6A3-CE8565CA7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AFD190-885F-4606-9824-3ACFDDFFE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C84A7-D2B6-4132-9A98-CC4A729C6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496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BA7A1-31AE-4013-91BE-B0F7EBB25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96C87-548B-45A1-9A1E-0E661003FB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AFE705-0E71-4BCC-80FF-14D26B4010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AF0F30-0A07-4BCD-9E92-1762B9A0F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419CD-408E-44DD-86E8-F08E688C768C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75E2CF-22D9-43EC-A2FE-531CEC00F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A25E03-EF37-4DEB-8FA8-7F4A64B2A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C84A7-D2B6-4132-9A98-CC4A729C6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490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CA4D1-83A4-4513-B663-8BCF18E91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CFC8D7-B438-4AA3-8D1A-FB4F612527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92DD68-B275-4441-88A2-5AADD61546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AAD6BD-DE4B-411A-B509-FA7FF2D02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419CD-408E-44DD-86E8-F08E688C768C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157491-803B-4714-A35E-9C7501F42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FEC55A-D127-4FCB-BE13-9A8A6B60B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C84A7-D2B6-4132-9A98-CC4A729C6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368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C25548-8FFE-4EDC-8147-3277F8104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3BA236-ACC4-452D-94ED-EDDBB96C7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D80915-89B2-4BBB-9D28-A3DEB3786F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419CD-408E-44DD-86E8-F08E688C768C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B57229-4921-4F98-A9D2-D9972B6E1B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D12C1B-4A78-4086-BF74-B9887E0405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9C84A7-D2B6-4132-9A98-CC4A729C6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941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ED0BD-ECFE-4E04-B5C6-E2FCDCB865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510" y="3382866"/>
            <a:ext cx="9144000" cy="1475110"/>
          </a:xfrm>
        </p:spPr>
        <p:txBody>
          <a:bodyPr/>
          <a:lstStyle/>
          <a:p>
            <a:r>
              <a:rPr lang="en-US" dirty="0"/>
              <a:t>Secret-Key Encryption</a:t>
            </a:r>
          </a:p>
        </p:txBody>
      </p:sp>
    </p:spTree>
    <p:extLst>
      <p:ext uri="{BB962C8B-B14F-4D97-AF65-F5344CB8AC3E}">
        <p14:creationId xmlns:p14="http://schemas.microsoft.com/office/powerpoint/2010/main" val="325783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9357F-8FD7-466E-8E14-03DC77935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Encryption Standard (DES)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3E1C1C-03D2-4D85-8B47-A096746849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 is a block cipher - can only encrypt a block of data</a:t>
            </a:r>
          </a:p>
          <a:p>
            <a:r>
              <a:rPr lang="en-US" dirty="0"/>
              <a:t>Block size for DES is 64 bits</a:t>
            </a:r>
          </a:p>
          <a:p>
            <a:r>
              <a:rPr lang="en-US" dirty="0"/>
              <a:t>DES uses 56-bit keys although a 64-bit key is fed into the algorithm</a:t>
            </a:r>
          </a:p>
          <a:p>
            <a:r>
              <a:rPr lang="en-US" dirty="0"/>
              <a:t>Theoretical attacks were identified. None was practical enough to cause major concerns.</a:t>
            </a:r>
          </a:p>
          <a:p>
            <a:r>
              <a:rPr lang="en-US" dirty="0"/>
              <a:t>Triple DES can solve DES’s key size problem</a:t>
            </a:r>
          </a:p>
        </p:txBody>
      </p:sp>
    </p:spTree>
    <p:extLst>
      <p:ext uri="{BB962C8B-B14F-4D97-AF65-F5344CB8AC3E}">
        <p14:creationId xmlns:p14="http://schemas.microsoft.com/office/powerpoint/2010/main" val="1385972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B02FF-83B7-4E05-97CA-0CDABED94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Advanced Encryption Standard (AES)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1BE9AD-D415-4B95-8E47-47ADB34CB4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AES is a block cipher</a:t>
            </a:r>
          </a:p>
          <a:p>
            <a:r>
              <a:rPr lang="en-US" dirty="0"/>
              <a:t>128-bit block size.</a:t>
            </a:r>
          </a:p>
          <a:p>
            <a:r>
              <a:rPr lang="en-US" dirty="0"/>
              <a:t>Three different key sizes: 128, 192, and 256 bits</a:t>
            </a:r>
          </a:p>
        </p:txBody>
      </p:sp>
    </p:spTree>
    <p:extLst>
      <p:ext uri="{BB962C8B-B14F-4D97-AF65-F5344CB8AC3E}">
        <p14:creationId xmlns:p14="http://schemas.microsoft.com/office/powerpoint/2010/main" val="1497050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76E91-E4A0-4BAE-9BB8-10469FCD7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Encryption Modes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25B74-3034-46CD-9BEB-DCB2EC1DA7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F77AB9-C02E-4DA3-B790-703201A20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664" y="2352253"/>
            <a:ext cx="9656672" cy="3298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1881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76E91-E4A0-4BAE-9BB8-10469FCD7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Encryption Modes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25B74-3034-46CD-9BEB-DCB2EC1DA7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Encryption mode or mode of operation refers to the many ways to make the input of an encryption algorithm different.</a:t>
            </a:r>
          </a:p>
          <a:p>
            <a:r>
              <a:rPr lang="en-US" dirty="0"/>
              <a:t>Examples include:</a:t>
            </a:r>
          </a:p>
          <a:p>
            <a:pPr lvl="1"/>
            <a:r>
              <a:rPr lang="en-US" dirty="0"/>
              <a:t>Electronic Codebook (ECB)</a:t>
            </a:r>
          </a:p>
          <a:p>
            <a:pPr lvl="1"/>
            <a:r>
              <a:rPr lang="en-US" dirty="0"/>
              <a:t>Cipher Block Chaining (CBC)</a:t>
            </a:r>
          </a:p>
          <a:p>
            <a:pPr lvl="1"/>
            <a:r>
              <a:rPr lang="en-US" dirty="0"/>
              <a:t>Propagating CBC (PCBC)</a:t>
            </a:r>
          </a:p>
          <a:p>
            <a:pPr lvl="1"/>
            <a:r>
              <a:rPr lang="en-US" dirty="0"/>
              <a:t>Cipher Feedback (CFB)</a:t>
            </a:r>
          </a:p>
          <a:p>
            <a:pPr lvl="1"/>
            <a:r>
              <a:rPr lang="en-US" dirty="0"/>
              <a:t>Output Feedback (OFB)</a:t>
            </a:r>
          </a:p>
          <a:p>
            <a:pPr lvl="1"/>
            <a:r>
              <a:rPr lang="en-US" dirty="0"/>
              <a:t>Counter (CTR)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662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A315C-16A5-4CF0-AC0F-E0B75B6A8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Electronic Codebook (ECB) Mode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7E3677-EE0A-4D0B-AF14-A8A684D4D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9442" y="1478653"/>
            <a:ext cx="7213116" cy="4812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0055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A315C-16A5-4CF0-AC0F-E0B75B6A8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Electronic Codebook (ECB) Mode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3E8BB7-3729-4083-A823-B01FD9D58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Using </a:t>
            </a:r>
            <a:r>
              <a:rPr lang="en-US" dirty="0" err="1">
                <a:latin typeface="Consolas" panose="020B0609020204030204" pitchFamily="49" charset="0"/>
              </a:rPr>
              <a:t>openssl</a:t>
            </a:r>
            <a:r>
              <a:rPr lang="en-US" dirty="0">
                <a:latin typeface="Consolas" panose="020B0609020204030204" pitchFamily="49" charset="0"/>
              </a:rPr>
              <a:t> enc </a:t>
            </a:r>
            <a:r>
              <a:rPr lang="en-US" dirty="0"/>
              <a:t>command: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We use the 128-bit (key size) AES algorithm</a:t>
            </a:r>
          </a:p>
          <a:p>
            <a:r>
              <a:rPr lang="en-US" dirty="0"/>
              <a:t>The </a:t>
            </a:r>
            <a:r>
              <a:rPr lang="en-US" b="1" dirty="0"/>
              <a:t>-aes-128-ecb </a:t>
            </a:r>
            <a:r>
              <a:rPr lang="en-US" dirty="0"/>
              <a:t>option specifies ECB mode </a:t>
            </a:r>
          </a:p>
          <a:p>
            <a:r>
              <a:rPr lang="en-US" dirty="0"/>
              <a:t> The</a:t>
            </a:r>
            <a:r>
              <a:rPr lang="en-US" b="1" dirty="0"/>
              <a:t> -e </a:t>
            </a:r>
            <a:r>
              <a:rPr lang="en-US" dirty="0"/>
              <a:t>option indicates encryption</a:t>
            </a:r>
          </a:p>
          <a:p>
            <a:r>
              <a:rPr lang="en-US" dirty="0"/>
              <a:t> The </a:t>
            </a:r>
            <a:r>
              <a:rPr lang="en-US" b="1" dirty="0"/>
              <a:t>-d </a:t>
            </a:r>
            <a:r>
              <a:rPr lang="en-US" dirty="0"/>
              <a:t>option indicate decryption </a:t>
            </a:r>
          </a:p>
          <a:p>
            <a:r>
              <a:rPr lang="en-US" dirty="0"/>
              <a:t> The </a:t>
            </a:r>
            <a:r>
              <a:rPr lang="en-US" b="1" dirty="0"/>
              <a:t>-K </a:t>
            </a:r>
            <a:r>
              <a:rPr lang="en-US" dirty="0"/>
              <a:t>option is used to specify the encryption/decryption key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8A4825-A56B-4A8A-88A8-1881A105C2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840" y="2427219"/>
            <a:ext cx="10692875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1947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CF4F3-611F-499F-BA03-E42A18801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Cipher Block Chaining (CBC) Mode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38416E-06E5-410E-88D5-7743DF9995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056" y="1318503"/>
            <a:ext cx="7248732" cy="53068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D5998CD-4ADA-4AD4-990E-AFB246C48A29}"/>
              </a:ext>
            </a:extLst>
          </p:cNvPr>
          <p:cNvSpPr txBox="1"/>
          <p:nvPr/>
        </p:nvSpPr>
        <p:spPr>
          <a:xfrm>
            <a:off x="8025788" y="2511546"/>
            <a:ext cx="384815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/>
              <a:t>The main purpose of </a:t>
            </a:r>
            <a:r>
              <a:rPr lang="en-US" sz="2000" b="1" dirty="0"/>
              <a:t>IV</a:t>
            </a:r>
            <a:r>
              <a:rPr lang="en-US" sz="2000" dirty="0"/>
              <a:t> is to ensure that even if two plaintexts are identical, their ciphertexts are still different, because different IVs will be used.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/>
              <a:t>Decryption </a:t>
            </a:r>
            <a:r>
              <a:rPr lang="en-US" b="1" dirty="0"/>
              <a:t>can</a:t>
            </a:r>
            <a:r>
              <a:rPr lang="en-US" dirty="0"/>
              <a:t> be parallelized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/>
              <a:t>Encryption </a:t>
            </a:r>
            <a:r>
              <a:rPr lang="en-US" b="1" dirty="0"/>
              <a:t>cannot</a:t>
            </a:r>
            <a:r>
              <a:rPr lang="en-US" dirty="0"/>
              <a:t> be parallelized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330333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A315C-16A5-4CF0-AC0F-E0B75B6A8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Cipher Block Chaining (CBC) Mode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3E8BB7-3729-4083-A823-B01FD9D58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0991"/>
            <a:ext cx="10515600" cy="470597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Using </a:t>
            </a:r>
            <a:r>
              <a:rPr lang="en-US" dirty="0" err="1">
                <a:latin typeface="Consolas" panose="020B0609020204030204" pitchFamily="49" charset="0"/>
              </a:rPr>
              <a:t>openssl</a:t>
            </a:r>
            <a:r>
              <a:rPr lang="en-US" dirty="0">
                <a:latin typeface="Consolas" panose="020B0609020204030204" pitchFamily="49" charset="0"/>
              </a:rPr>
              <a:t> enc </a:t>
            </a:r>
            <a:r>
              <a:rPr lang="en-US" dirty="0"/>
              <a:t>command to encrypt the same plaintext, same key, </a:t>
            </a:r>
            <a:r>
              <a:rPr lang="en-US" b="1" dirty="0"/>
              <a:t>different IV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We use the 128-bit (key size) AES algorithm</a:t>
            </a:r>
          </a:p>
          <a:p>
            <a:r>
              <a:rPr lang="en-US" dirty="0"/>
              <a:t>The </a:t>
            </a:r>
            <a:r>
              <a:rPr lang="en-US" b="1" dirty="0"/>
              <a:t>-aes-128-cbc </a:t>
            </a:r>
            <a:r>
              <a:rPr lang="en-US" dirty="0"/>
              <a:t>option specifies CBC mode </a:t>
            </a:r>
          </a:p>
          <a:p>
            <a:r>
              <a:rPr lang="en-US" dirty="0"/>
              <a:t> The</a:t>
            </a:r>
            <a:r>
              <a:rPr lang="en-US" b="1" dirty="0"/>
              <a:t> -e </a:t>
            </a:r>
            <a:r>
              <a:rPr lang="en-US" dirty="0"/>
              <a:t>option indicates encryption</a:t>
            </a:r>
          </a:p>
          <a:p>
            <a:r>
              <a:rPr lang="en-US" dirty="0"/>
              <a:t>The </a:t>
            </a:r>
            <a:r>
              <a:rPr lang="en-US" b="1" dirty="0"/>
              <a:t>-iv </a:t>
            </a:r>
            <a:r>
              <a:rPr lang="en-US" dirty="0"/>
              <a:t>option is used to specify the Initialization Vector (IV)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316244-0A39-4A92-BD40-BD5D60C3C6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498" y="1834598"/>
            <a:ext cx="7688746" cy="232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6228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8B657-0EAF-41EB-8855-2A6509D9B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Cipher Feedback (CFB) Mode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D83AA-527B-41B2-9F66-45D2D4B54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0886" y="1825625"/>
            <a:ext cx="4422913" cy="4351338"/>
          </a:xfrm>
        </p:spPr>
        <p:txBody>
          <a:bodyPr>
            <a:normAutofit/>
          </a:bodyPr>
          <a:lstStyle/>
          <a:p>
            <a:r>
              <a:rPr lang="en-US" sz="2000" dirty="0"/>
              <a:t>A block cipher is turned into a stream cipher.</a:t>
            </a:r>
          </a:p>
          <a:p>
            <a:r>
              <a:rPr lang="en-US" sz="2000" dirty="0"/>
              <a:t>Ideal for encrypting real-time data.</a:t>
            </a:r>
          </a:p>
          <a:p>
            <a:r>
              <a:rPr lang="en-US" sz="2000" dirty="0"/>
              <a:t>Padding not required for the last block.</a:t>
            </a:r>
          </a:p>
          <a:p>
            <a:r>
              <a:rPr lang="en-US" sz="2000" dirty="0"/>
              <a:t>decryption using the CFB mode can be parallelized, while encryption can only be conducted sequentially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C94045-813C-4E35-8245-802FF3746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822" y="1364975"/>
            <a:ext cx="6746064" cy="523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7644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6DA09-2229-4D79-B098-A3EF28F13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encryption with CBC and CFB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730775-964F-4D06-BE54-FFE3570009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502051"/>
            <a:ext cx="10515600" cy="1674911"/>
          </a:xfrm>
        </p:spPr>
        <p:txBody>
          <a:bodyPr/>
          <a:lstStyle/>
          <a:p>
            <a:r>
              <a:rPr lang="en-US" dirty="0"/>
              <a:t>Plaintext size is 21 bytes</a:t>
            </a:r>
          </a:p>
          <a:p>
            <a:r>
              <a:rPr lang="en-US" dirty="0"/>
              <a:t>CBC mode: ciphertext is 32 bytes due padding</a:t>
            </a:r>
          </a:p>
          <a:p>
            <a:r>
              <a:rPr lang="en-US" dirty="0"/>
              <a:t>CFB mode: ciphertext size is same as plaintext size (21 bytes)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22AC10-87D0-43CF-B57C-22ED783E40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712" y="1690688"/>
            <a:ext cx="9235523" cy="2811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768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328EE-01B2-4713-BC8E-0BB384404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ABDD3-98E4-47FA-82CC-6A7921138A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Encryption is the process of encoding a message in such a way that only authorized parties can read the content of the original message</a:t>
            </a:r>
          </a:p>
          <a:p>
            <a:r>
              <a:rPr lang="en-US" dirty="0"/>
              <a:t>History of encryption dates back to 1900 BC</a:t>
            </a:r>
          </a:p>
          <a:p>
            <a:r>
              <a:rPr lang="en-US" dirty="0"/>
              <a:t>Two types of encryption</a:t>
            </a:r>
          </a:p>
          <a:p>
            <a:pPr lvl="1"/>
            <a:r>
              <a:rPr lang="en-US" dirty="0"/>
              <a:t>secret-key encryption : same key for encryption and decryption</a:t>
            </a:r>
          </a:p>
          <a:p>
            <a:pPr lvl="1"/>
            <a:r>
              <a:rPr lang="en-US" dirty="0"/>
              <a:t>pubic-key encryption  : different keys for encryption and decryption</a:t>
            </a:r>
          </a:p>
          <a:p>
            <a:pPr lvl="1"/>
            <a:endParaRPr lang="en-US" dirty="0"/>
          </a:p>
          <a:p>
            <a:r>
              <a:rPr lang="en-US" dirty="0"/>
              <a:t>We focus on secret-key encryption in this chapter</a:t>
            </a:r>
          </a:p>
        </p:txBody>
      </p:sp>
    </p:spTree>
    <p:extLst>
      <p:ext uri="{BB962C8B-B14F-4D97-AF65-F5344CB8AC3E}">
        <p14:creationId xmlns:p14="http://schemas.microsoft.com/office/powerpoint/2010/main" val="2613030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01D98-7ED1-48E7-9B22-C32D565AB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 Feedback (OFB) Mode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B244AA-7C6C-42A6-B053-B73DA5A7E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8064" y="1825625"/>
            <a:ext cx="4204666" cy="4351338"/>
          </a:xfrm>
        </p:spPr>
        <p:txBody>
          <a:bodyPr>
            <a:normAutofit/>
          </a:bodyPr>
          <a:lstStyle/>
          <a:p>
            <a:r>
              <a:rPr lang="en-US" sz="2000" dirty="0"/>
              <a:t>Similar to CFB</a:t>
            </a:r>
          </a:p>
          <a:p>
            <a:pPr lvl="1"/>
            <a:r>
              <a:rPr lang="en-US" sz="2000" dirty="0"/>
              <a:t>Used as stream cipher</a:t>
            </a:r>
          </a:p>
          <a:p>
            <a:pPr lvl="1"/>
            <a:r>
              <a:rPr lang="en-US" sz="2000" dirty="0"/>
              <a:t>Does not need padding</a:t>
            </a:r>
          </a:p>
          <a:p>
            <a:pPr lvl="1"/>
            <a:r>
              <a:rPr lang="en-US" sz="2000" dirty="0"/>
              <a:t>Decryption can parallelized</a:t>
            </a:r>
          </a:p>
          <a:p>
            <a:pPr lvl="1"/>
            <a:endParaRPr lang="en-US" sz="2000" dirty="0"/>
          </a:p>
          <a:p>
            <a:r>
              <a:rPr lang="en-US" sz="2000" dirty="0"/>
              <a:t>Encryption in the OFB mode can be parallelized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D03681-72B7-4AA8-9819-33A11ACEA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26632"/>
            <a:ext cx="7029864" cy="534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0323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2F45E-31B0-4385-A156-C291FAD96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Counter (CTR) Mode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F42FE5-4D3B-4C62-AE54-6AFFE7683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6660" y="1454564"/>
            <a:ext cx="4886739" cy="4351338"/>
          </a:xfrm>
        </p:spPr>
        <p:txBody>
          <a:bodyPr>
            <a:normAutofit/>
          </a:bodyPr>
          <a:lstStyle/>
          <a:p>
            <a:r>
              <a:rPr lang="en-US" sz="2000" dirty="0"/>
              <a:t>It basically uses a counter to generate the key streams</a:t>
            </a:r>
          </a:p>
          <a:p>
            <a:r>
              <a:rPr lang="en-US" sz="2000" dirty="0"/>
              <a:t>no key stream can be reused, hence the counter value for each block is prepended with a randomly generated value called </a:t>
            </a:r>
            <a:r>
              <a:rPr lang="en-US" sz="2000" i="1" dirty="0"/>
              <a:t>nonce</a:t>
            </a:r>
          </a:p>
          <a:p>
            <a:r>
              <a:rPr lang="en-US" sz="2000" dirty="0"/>
              <a:t>This nonce serves the same role as the IV does to the other encryption modes.</a:t>
            </a:r>
          </a:p>
          <a:p>
            <a:r>
              <a:rPr lang="en-US" sz="2000" dirty="0"/>
              <a:t>both encryption and decryption can be parallelized</a:t>
            </a:r>
          </a:p>
          <a:p>
            <a:r>
              <a:rPr lang="en-US" sz="2000" dirty="0"/>
              <a:t>the key stream in the CTR mode can be calculated in parallel during the encryption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9744D0-481F-4481-B5C2-F8A9A2C5C6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314" y="1338470"/>
            <a:ext cx="6235562" cy="519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3206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C277C-8E08-4213-9B45-306862EDD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Modes for Authenticated Encryption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342569-312C-4E2E-A3FC-108EFE03E5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None of the Encryption modes discussed so far cannot be used to achieve message authentication</a:t>
            </a:r>
          </a:p>
          <a:p>
            <a:r>
              <a:rPr lang="en-US" dirty="0"/>
              <a:t>A number of modes of operation have been designed to combine message authentication and encryption.</a:t>
            </a:r>
          </a:p>
          <a:p>
            <a:r>
              <a:rPr lang="en-US" dirty="0"/>
              <a:t>Examples include</a:t>
            </a:r>
          </a:p>
          <a:p>
            <a:pPr lvl="1"/>
            <a:r>
              <a:rPr lang="en-US" dirty="0"/>
              <a:t>GCM (Galois/Counter Mode) </a:t>
            </a:r>
          </a:p>
          <a:p>
            <a:pPr lvl="1"/>
            <a:r>
              <a:rPr lang="en-US" dirty="0"/>
              <a:t>CCM (Counter with CBC-MAC)</a:t>
            </a:r>
          </a:p>
          <a:p>
            <a:pPr lvl="1"/>
            <a:r>
              <a:rPr lang="en-US" dirty="0"/>
              <a:t>OCB mode (Offset Codebook Mode)</a:t>
            </a:r>
          </a:p>
        </p:txBody>
      </p:sp>
    </p:spTree>
    <p:extLst>
      <p:ext uri="{BB962C8B-B14F-4D97-AF65-F5344CB8AC3E}">
        <p14:creationId xmlns:p14="http://schemas.microsoft.com/office/powerpoint/2010/main" val="5406047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82DD3-4632-4E7B-A1D7-EC71FF88A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Padding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73D224-3978-40AE-948C-7C61B4F069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Block cipher encryption modes divide plaintext into blocks and the size of each block should match the cipher’s block size.</a:t>
            </a:r>
          </a:p>
          <a:p>
            <a:r>
              <a:rPr lang="en-US" dirty="0"/>
              <a:t>No guarantee that the size of the last block matches the cipher’s block size.</a:t>
            </a:r>
          </a:p>
          <a:p>
            <a:r>
              <a:rPr lang="en-US" dirty="0"/>
              <a:t>Last block of the plaintext needs </a:t>
            </a:r>
            <a:r>
              <a:rPr lang="en-US" b="1" dirty="0"/>
              <a:t>padding </a:t>
            </a:r>
            <a:r>
              <a:rPr lang="en-US" dirty="0"/>
              <a:t>i.e. before encryption, extra data needs to be added to the last block of the plaintext, so its size equals to the cipher’s block size.</a:t>
            </a:r>
          </a:p>
          <a:p>
            <a:r>
              <a:rPr lang="en-US" dirty="0"/>
              <a:t>Padding schemes need to clearly mark where the padding starts, so decryption can remove the padded data.</a:t>
            </a:r>
          </a:p>
          <a:p>
            <a:r>
              <a:rPr lang="en-US" dirty="0"/>
              <a:t>Commonly used padding scheme is PKCS#5</a:t>
            </a:r>
          </a:p>
        </p:txBody>
      </p:sp>
    </p:spTree>
    <p:extLst>
      <p:ext uri="{BB962C8B-B14F-4D97-AF65-F5344CB8AC3E}">
        <p14:creationId xmlns:p14="http://schemas.microsoft.com/office/powerpoint/2010/main" val="17793429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82DD3-4632-4E7B-A1D7-EC71FF88A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Padding Experiment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73D224-3978-40AE-948C-7C61B4F069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576999"/>
            <a:ext cx="10515600" cy="1599964"/>
          </a:xfrm>
        </p:spPr>
        <p:txBody>
          <a:bodyPr>
            <a:normAutofit/>
          </a:bodyPr>
          <a:lstStyle/>
          <a:p>
            <a:r>
              <a:rPr lang="en-US" dirty="0"/>
              <a:t>Plaintext size is 9 bytes.</a:t>
            </a:r>
          </a:p>
          <a:p>
            <a:r>
              <a:rPr lang="en-US" dirty="0"/>
              <a:t>Size of ciphertext (</a:t>
            </a:r>
            <a:r>
              <a:rPr lang="en-US" dirty="0" err="1"/>
              <a:t>cipher.bin</a:t>
            </a:r>
            <a:r>
              <a:rPr lang="en-US" dirty="0"/>
              <a:t>) becomes 16 bytes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69D445-78BE-4CE2-B39D-0BC98A936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88897"/>
            <a:ext cx="9670576" cy="318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4258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B406C-ED0A-4C32-9E6F-FD1D54A6F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Padding Experiment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438D3E-AB03-4C49-A836-E105B7F5D9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does decryption software know where padding starts?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E35703-9077-4ED5-AE7F-128D98E59C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703" y="2358858"/>
            <a:ext cx="6934200" cy="12668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E56804C-B3E8-42E5-BFD7-DEDF484DDD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703" y="3620467"/>
            <a:ext cx="6953250" cy="8858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39CA54-E3F7-4A9C-A4B3-6685B676E46C}"/>
              </a:ext>
            </a:extLst>
          </p:cNvPr>
          <p:cNvSpPr txBox="1"/>
          <p:nvPr/>
        </p:nvSpPr>
        <p:spPr>
          <a:xfrm>
            <a:off x="8039953" y="3859961"/>
            <a:ext cx="2729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 bytes of </a:t>
            </a:r>
            <a:r>
              <a:rPr lang="en-US" b="1" dirty="0"/>
              <a:t>0x07</a:t>
            </a:r>
            <a:r>
              <a:rPr lang="en-US" dirty="0"/>
              <a:t> are added as the padding data</a:t>
            </a:r>
          </a:p>
        </p:txBody>
      </p:sp>
    </p:spTree>
    <p:extLst>
      <p:ext uri="{BB962C8B-B14F-4D97-AF65-F5344CB8AC3E}">
        <p14:creationId xmlns:p14="http://schemas.microsoft.com/office/powerpoint/2010/main" val="34921804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B406C-ED0A-4C32-9E6F-FD1D54A6F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Padding Experiment – Special 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438D3E-AB03-4C49-A836-E105B7F5D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5152"/>
            <a:ext cx="10515600" cy="4361811"/>
          </a:xfrm>
        </p:spPr>
        <p:txBody>
          <a:bodyPr/>
          <a:lstStyle/>
          <a:p>
            <a:r>
              <a:rPr lang="en-US" dirty="0"/>
              <a:t>What if the size of the plaintext is already a multiple of the block size (so no padding is needed), and its last seven bytes are all 0x07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39CA54-E3F7-4A9C-A4B3-6685B676E46C}"/>
              </a:ext>
            </a:extLst>
          </p:cNvPr>
          <p:cNvSpPr txBox="1"/>
          <p:nvPr/>
        </p:nvSpPr>
        <p:spPr>
          <a:xfrm>
            <a:off x="341195" y="5456037"/>
            <a:ext cx="115187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Size of plaintext (plain3.txt) is 16 bytes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Size of decryption output (plaint3_new.txt) is 32 bytes ( a full block is added as the padding).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Therefore, in PKCS#5, if the input length is already an exact multiple of the block size B, then B bytes of value B will be added as the padding.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9332A9-68F2-4997-BC17-D5E594F05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2824" y="2643152"/>
            <a:ext cx="7813566" cy="281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9531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BF7F2-053F-4F85-89D5-42732A2D8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Vector and Common Mistakes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C036AC-D868-4DFC-BD6E-55A35A5133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Initial vectors have the following requirements:</a:t>
            </a:r>
          </a:p>
          <a:p>
            <a:pPr lvl="1"/>
            <a:r>
              <a:rPr lang="en-US" dirty="0"/>
              <a:t>IV is supposed to be stored or transmitted in plaintext</a:t>
            </a:r>
          </a:p>
          <a:p>
            <a:pPr lvl="1"/>
            <a:r>
              <a:rPr lang="en-US" dirty="0"/>
              <a:t>IV should not repeat (uniqueness).</a:t>
            </a:r>
          </a:p>
          <a:p>
            <a:pPr lvl="1"/>
            <a:r>
              <a:rPr lang="en-US" dirty="0"/>
              <a:t>IV should not be predictable.</a:t>
            </a:r>
          </a:p>
        </p:txBody>
      </p:sp>
    </p:spTree>
    <p:extLst>
      <p:ext uri="{BB962C8B-B14F-4D97-AF65-F5344CB8AC3E}">
        <p14:creationId xmlns:p14="http://schemas.microsoft.com/office/powerpoint/2010/main" val="39696815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26F3B-5A6F-4C7E-A985-47CC6B264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 - IV should not be predictable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D97C2-4B5D-4C71-8DAF-2D77979275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 calculates the next IV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70FD040-0731-425F-AB41-99458323226C}"/>
              </a:ext>
            </a:extLst>
          </p:cNvPr>
          <p:cNvGrpSpPr/>
          <p:nvPr/>
        </p:nvGrpSpPr>
        <p:grpSpPr>
          <a:xfrm>
            <a:off x="1479643" y="2170774"/>
            <a:ext cx="10066363" cy="4557572"/>
            <a:chOff x="810904" y="1474739"/>
            <a:chExt cx="6953250" cy="29158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97C31D3-8317-430C-8D5B-680298E81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0904" y="1474739"/>
              <a:ext cx="6953250" cy="235267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A83C1E7-4B5F-4DE1-994D-F61F63F853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8178"/>
            <a:stretch/>
          </p:blipFill>
          <p:spPr>
            <a:xfrm>
              <a:off x="824552" y="3725838"/>
              <a:ext cx="6934200" cy="6647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841812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26F3B-5A6F-4C7E-A985-47CC6B264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 - IV should not be predictable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D97C2-4B5D-4C71-8DAF-2D7797927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7606"/>
            <a:ext cx="10515600" cy="4689357"/>
          </a:xfrm>
        </p:spPr>
        <p:txBody>
          <a:bodyPr>
            <a:normAutofit/>
          </a:bodyPr>
          <a:lstStyle/>
          <a:p>
            <a:r>
              <a:rPr lang="en-US" sz="2000" dirty="0"/>
              <a:t>Eve guesses that Bob voted for John Smith, so she creates </a:t>
            </a:r>
            <a:r>
              <a:rPr lang="en-US" sz="2000" i="1" dirty="0"/>
              <a:t>P1_guessed</a:t>
            </a:r>
            <a:r>
              <a:rPr lang="en-US" sz="2000" dirty="0"/>
              <a:t> and XOR it with </a:t>
            </a:r>
            <a:r>
              <a:rPr lang="en-US" sz="2000" dirty="0" err="1"/>
              <a:t>IV_bob</a:t>
            </a:r>
            <a:r>
              <a:rPr lang="en-US" sz="2000" dirty="0"/>
              <a:t> and </a:t>
            </a:r>
            <a:r>
              <a:rPr lang="en-US" sz="2000" dirty="0" err="1"/>
              <a:t>IV_next</a:t>
            </a:r>
            <a:r>
              <a:rPr lang="en-US" sz="2000" dirty="0"/>
              <a:t>, and finally constructs the name for a write-in candidate.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7B1EC3-44EC-49AD-BEA3-CDDD5A849D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611" y="2070852"/>
            <a:ext cx="8775968" cy="4689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354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EE2EA-0F08-454B-8430-AB31370A0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Substitution Cipher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FC48A5-F6A7-473D-9352-D465F9E79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Encryption is done by replacing </a:t>
            </a:r>
            <a:r>
              <a:rPr lang="en-US" i="1" dirty="0"/>
              <a:t>units</a:t>
            </a:r>
            <a:r>
              <a:rPr lang="en-US" dirty="0"/>
              <a:t> of plaintext with ciphertext, according to a fixed system.</a:t>
            </a:r>
          </a:p>
          <a:p>
            <a:r>
              <a:rPr lang="en-US" i="1" dirty="0"/>
              <a:t>Units</a:t>
            </a:r>
            <a:r>
              <a:rPr lang="en-US" dirty="0"/>
              <a:t> may be single letters, pairs of letters, triplets of letters, mixtures of the above, and so forth</a:t>
            </a:r>
          </a:p>
          <a:p>
            <a:r>
              <a:rPr lang="en-US" dirty="0"/>
              <a:t>Decryption simply performs the inverse substitution.</a:t>
            </a:r>
          </a:p>
          <a:p>
            <a:r>
              <a:rPr lang="en-US" dirty="0"/>
              <a:t>Two typical substitution ciphers:</a:t>
            </a:r>
          </a:p>
          <a:p>
            <a:pPr lvl="1"/>
            <a:r>
              <a:rPr lang="en-US" dirty="0"/>
              <a:t>monoalphabetic - fixed substitution over the entire message</a:t>
            </a:r>
          </a:p>
          <a:p>
            <a:pPr lvl="1"/>
            <a:r>
              <a:rPr lang="en-US" dirty="0"/>
              <a:t>Polyalphabetic - a number of substitutions at different positions in the message</a:t>
            </a:r>
          </a:p>
        </p:txBody>
      </p:sp>
    </p:spTree>
    <p:extLst>
      <p:ext uri="{BB962C8B-B14F-4D97-AF65-F5344CB8AC3E}">
        <p14:creationId xmlns:p14="http://schemas.microsoft.com/office/powerpoint/2010/main" val="5630796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26F3B-5A6F-4C7E-A985-47CC6B264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 - IV should not be predictable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D97C2-4B5D-4C71-8DAF-2D7797927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7606"/>
            <a:ext cx="10515600" cy="4689357"/>
          </a:xfrm>
        </p:spPr>
        <p:txBody>
          <a:bodyPr>
            <a:normAutofit/>
          </a:bodyPr>
          <a:lstStyle/>
          <a:p>
            <a:r>
              <a:rPr lang="en-US" dirty="0"/>
              <a:t>Eve gives her write-in candidate’s name (stored in P2) to the voting machine, which encrypts the name using </a:t>
            </a:r>
            <a:r>
              <a:rPr lang="en-US" dirty="0" err="1"/>
              <a:t>IV_next</a:t>
            </a:r>
            <a:r>
              <a:rPr lang="en-US" dirty="0"/>
              <a:t> as the IV. The result is stored in C2. </a:t>
            </a:r>
          </a:p>
          <a:p>
            <a:r>
              <a:rPr lang="en-US" dirty="0"/>
              <a:t>If C1 (Bob’s encrypted vote) == C2, then Eve knows for sure that Bob has voted for “John Smith”.</a:t>
            </a: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1B7726-60B5-4458-9AF1-918B550242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832" y="3608553"/>
            <a:ext cx="11209477" cy="305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7366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26FFE-918E-4266-A8DA-FC6087D98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using Cryptography APIs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55E70C-1DD3-45CA-ABA4-B4568783D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2683" y="1481421"/>
            <a:ext cx="5049317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 use </a:t>
            </a:r>
            <a:r>
              <a:rPr lang="en-US" b="1" dirty="0" err="1"/>
              <a:t>PyCryptodome</a:t>
            </a:r>
            <a:r>
              <a:rPr lang="en-US" dirty="0"/>
              <a:t> package’s APIs.</a:t>
            </a:r>
          </a:p>
          <a:p>
            <a:r>
              <a:rPr lang="en-US" dirty="0"/>
              <a:t>Line: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Initialize cipher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Encrypts first 32 bytes of data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Encrypts the rest of the data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Initialize cipher (start new chain)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Encrypt the entire data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Initialize cipher for decryption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Decrypt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F912F96-AB3F-4491-AB1C-5DC9801DF9AB}"/>
              </a:ext>
            </a:extLst>
          </p:cNvPr>
          <p:cNvGrpSpPr/>
          <p:nvPr/>
        </p:nvGrpSpPr>
        <p:grpSpPr>
          <a:xfrm>
            <a:off x="838199" y="1399534"/>
            <a:ext cx="6304483" cy="4826700"/>
            <a:chOff x="213885" y="1399533"/>
            <a:chExt cx="6928798" cy="544430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28B25D4-7E98-4344-B955-722F6D49CF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8008" y="1399533"/>
              <a:ext cx="6924675" cy="408622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9941BCC-28B4-4A9D-A8EC-B2D51E447E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065"/>
            <a:stretch/>
          </p:blipFill>
          <p:spPr>
            <a:xfrm>
              <a:off x="213885" y="5431171"/>
              <a:ext cx="6915150" cy="14126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337756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F4698-C972-480C-8ABB-20775DBAB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using Cryptography APIs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ADACA7-C53C-4FCB-A4EA-40B21D6DFA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Modes that do not need padding include CFB, OFB, and CTR.</a:t>
            </a:r>
          </a:p>
          <a:p>
            <a:r>
              <a:rPr lang="en-US" dirty="0"/>
              <a:t>For these modes, the data fed into the </a:t>
            </a:r>
            <a:r>
              <a:rPr lang="en-US" b="1" dirty="0"/>
              <a:t>encrypt() </a:t>
            </a:r>
            <a:r>
              <a:rPr lang="en-US" dirty="0"/>
              <a:t>method can have an arbitrary length, and no padding is needed.</a:t>
            </a:r>
          </a:p>
          <a:p>
            <a:r>
              <a:rPr lang="en-US" dirty="0"/>
              <a:t>Example below shows OFB encryption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5B78E1-51BC-4A42-921D-3B64D4C730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9647"/>
          <a:stretch/>
        </p:blipFill>
        <p:spPr>
          <a:xfrm>
            <a:off x="635198" y="3905758"/>
            <a:ext cx="11094863" cy="201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2826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659E6-FE14-4281-AD9D-F64B6F05B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 on ciphertext’s integrity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1E8CDB-A154-4D76-802F-A1CDF6908E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6663"/>
            <a:ext cx="10515600" cy="4730300"/>
          </a:xfrm>
        </p:spPr>
        <p:txBody>
          <a:bodyPr/>
          <a:lstStyle/>
          <a:p>
            <a:r>
              <a:rPr lang="en-US" dirty="0"/>
              <a:t>Attacker makes changes to ciphertext (Line 2)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Result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AE6C7C-B79F-462C-87D8-4C20FFE9E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865" y="1877417"/>
            <a:ext cx="6905625" cy="2857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DC714D-552E-4647-8A2F-293215093A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144" y="5501399"/>
            <a:ext cx="6905625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287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659E6-FE14-4281-AD9D-F64B6F05B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Authenticated Encryption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1E8CDB-A154-4D76-802F-A1CDF6908E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6663"/>
            <a:ext cx="10515600" cy="47303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To protect the integrity, the sender needs to generate a Message Authentication Code (MAC) from the ciphertext using a secret shared by the sender and the receiver.</a:t>
            </a:r>
          </a:p>
          <a:p>
            <a:r>
              <a:rPr lang="en-US" dirty="0"/>
              <a:t>The MAC and the ciphertext will be sent to the receiver, who will compute a MAC from the received ciphertext.</a:t>
            </a:r>
          </a:p>
          <a:p>
            <a:r>
              <a:rPr lang="en-US" dirty="0"/>
              <a:t>If the MAC is the same as the one received, the ciphertext is not modified.</a:t>
            </a:r>
          </a:p>
          <a:p>
            <a:r>
              <a:rPr lang="en-US" dirty="0"/>
              <a:t>Two operations are needed to achieve integrity of ciphertext: one for encrypting data and other for generating MAC.</a:t>
            </a:r>
          </a:p>
          <a:p>
            <a:r>
              <a:rPr lang="en-US" b="1" dirty="0"/>
              <a:t>Authenticated encryption </a:t>
            </a:r>
            <a:r>
              <a:rPr lang="en-US" dirty="0"/>
              <a:t>combines these two separate operations into one encryption mode. </a:t>
            </a:r>
            <a:r>
              <a:rPr lang="en-US" dirty="0" err="1"/>
              <a:t>E.g</a:t>
            </a:r>
            <a:r>
              <a:rPr lang="en-US" dirty="0"/>
              <a:t> GCM, CCM, OCB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4382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DD791-41AB-4B70-BA01-542281BEC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GCM Mode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1E5604-D3CA-49D3-BCD8-77AE330429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828FF7-269F-4AF1-B4A1-6500F3CB8E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299" y="1825625"/>
            <a:ext cx="8570793" cy="351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6196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00C50-2CBE-4362-B781-ECC2B48A2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using the GCM Mode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B59507A-7354-4BBE-8430-85E8D51718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9896"/>
          <a:stretch/>
        </p:blipFill>
        <p:spPr>
          <a:xfrm>
            <a:off x="838200" y="1343433"/>
            <a:ext cx="6490648" cy="49726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555E6D5-3AF6-4F76-89B4-DA1C049B3B2C}"/>
              </a:ext>
            </a:extLst>
          </p:cNvPr>
          <p:cNvSpPr txBox="1"/>
          <p:nvPr/>
        </p:nvSpPr>
        <p:spPr>
          <a:xfrm>
            <a:off x="7328849" y="1343433"/>
            <a:ext cx="45856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unique part of the above code is the tag generation and verification.</a:t>
            </a:r>
          </a:p>
          <a:p>
            <a:r>
              <a:rPr lang="en-US" dirty="0"/>
              <a:t>In Line 3 , we use the </a:t>
            </a:r>
            <a:r>
              <a:rPr lang="en-US" b="1" dirty="0"/>
              <a:t>digest() </a:t>
            </a:r>
            <a:r>
              <a:rPr lang="en-US" dirty="0"/>
              <a:t>to get the authentication tag, which is generated from the ciphertext.</a:t>
            </a:r>
          </a:p>
        </p:txBody>
      </p:sp>
    </p:spTree>
    <p:extLst>
      <p:ext uri="{BB962C8B-B14F-4D97-AF65-F5344CB8AC3E}">
        <p14:creationId xmlns:p14="http://schemas.microsoft.com/office/powerpoint/2010/main" val="17056881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00C50-2CBE-4362-B781-ECC2B48A2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using the GCM Mode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997103-F5F9-4249-BB45-E2D5E45B0F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0023"/>
          <a:stretch/>
        </p:blipFill>
        <p:spPr>
          <a:xfrm>
            <a:off x="24658" y="1607257"/>
            <a:ext cx="7678733" cy="45342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355DF4E-D8F2-453F-BEC7-8BAE95F29EB4}"/>
              </a:ext>
            </a:extLst>
          </p:cNvPr>
          <p:cNvSpPr txBox="1"/>
          <p:nvPr/>
        </p:nvSpPr>
        <p:spPr>
          <a:xfrm>
            <a:off x="7703391" y="4327413"/>
            <a:ext cx="4320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Line 6 , after feeding the ciphertext to the cipher, we invoke </a:t>
            </a:r>
            <a:r>
              <a:rPr lang="en-US" b="1" dirty="0"/>
              <a:t>verify() </a:t>
            </a:r>
            <a:r>
              <a:rPr lang="en-US" dirty="0"/>
              <a:t>to verify</a:t>
            </a:r>
          </a:p>
          <a:p>
            <a:r>
              <a:rPr lang="en-US" dirty="0"/>
              <a:t>whether the tag is still valid.</a:t>
            </a:r>
          </a:p>
        </p:txBody>
      </p:sp>
    </p:spTree>
    <p:extLst>
      <p:ext uri="{BB962C8B-B14F-4D97-AF65-F5344CB8AC3E}">
        <p14:creationId xmlns:p14="http://schemas.microsoft.com/office/powerpoint/2010/main" val="12143054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5ACE8-8037-44F1-92BA-D8BB181AA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 - GCM Mode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68145-B8DB-4D79-A475-41D867530C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modify the ciphertext by changing the 10</a:t>
            </a:r>
            <a:r>
              <a:rPr lang="en-US" baseline="30000" dirty="0"/>
              <a:t>th</a:t>
            </a:r>
            <a:r>
              <a:rPr lang="en-US" dirty="0"/>
              <a:t> byte to (0x00)</a:t>
            </a:r>
          </a:p>
          <a:p>
            <a:r>
              <a:rPr lang="en-US" dirty="0"/>
              <a:t>Decrypt the modified ciphertext and verify tag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5A3C48-D945-403D-A57A-412C9D937C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9097" y="2867024"/>
            <a:ext cx="9112398" cy="147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113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088A0-A0E9-4556-895B-9507FB418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Monoalphabetic Substitution Cipher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29DE18-1117-4266-BFF0-1E8F7C8AF6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Encryption and decryption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D5C548-06C0-4405-A1EF-67638A50D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531" y="2703030"/>
            <a:ext cx="9054436" cy="140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957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28268-61D5-4B74-B3B6-625A82DA5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Breaking Monoalphabetic Substitution Cipher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3F6010-B187-495D-8DA3-3774C8BDF2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Frequency analysis is the study of the frequency of letters or groups of letters in a ciphertext. </a:t>
            </a:r>
          </a:p>
          <a:p>
            <a:r>
              <a:rPr lang="en-US" dirty="0"/>
              <a:t>Common letters : T, A, E, I, O</a:t>
            </a:r>
          </a:p>
          <a:p>
            <a:r>
              <a:rPr lang="en-US" dirty="0"/>
              <a:t>Common 2-letter combinations (bigrams): TH, HE, IN, ER</a:t>
            </a:r>
          </a:p>
          <a:p>
            <a:r>
              <a:rPr lang="en-US" dirty="0"/>
              <a:t>Common 3-letter combinations (trigrams): THE, AND, and ING</a:t>
            </a:r>
          </a:p>
        </p:txBody>
      </p:sp>
    </p:spTree>
    <p:extLst>
      <p:ext uri="{BB962C8B-B14F-4D97-AF65-F5344CB8AC3E}">
        <p14:creationId xmlns:p14="http://schemas.microsoft.com/office/powerpoint/2010/main" val="533393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28268-61D5-4B74-B3B6-625A82DA5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Breaking Monoalphabetic Substitution Cipher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3F6010-B187-495D-8DA3-3774C8BDF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757" y="1459149"/>
            <a:ext cx="10515600" cy="4717814"/>
          </a:xfrm>
        </p:spPr>
        <p:txBody>
          <a:bodyPr/>
          <a:lstStyle/>
          <a:p>
            <a:r>
              <a:rPr lang="en-US" b="1" dirty="0"/>
              <a:t>Letter</a:t>
            </a:r>
            <a:r>
              <a:rPr lang="en-US" dirty="0"/>
              <a:t> Frequency Analysis results: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B18B7E3-8F42-42B0-BCB1-0F75E24EC3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189" y="2085373"/>
            <a:ext cx="5843474" cy="33644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182D60F-E422-4CE8-85AE-BCCCAF0270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085373"/>
            <a:ext cx="5843474" cy="331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69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28268-61D5-4B74-B3B6-625A82DA5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Breaking Monoalphabetic Substitution Cipher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3F6010-B187-495D-8DA3-3774C8BDF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757" y="1825625"/>
            <a:ext cx="10515600" cy="4351338"/>
          </a:xfrm>
        </p:spPr>
        <p:txBody>
          <a:bodyPr/>
          <a:lstStyle/>
          <a:p>
            <a:r>
              <a:rPr lang="en-US" b="1" dirty="0"/>
              <a:t>Bigram</a:t>
            </a:r>
            <a:r>
              <a:rPr lang="en-US" dirty="0"/>
              <a:t> Frequency Analysis results: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BC1ACD-845B-4471-995F-3630ADD4DE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4652" y="2538191"/>
            <a:ext cx="6487944" cy="17372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EB4568-96BB-4E7F-9394-9B66327836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421" y="2538191"/>
            <a:ext cx="4638675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995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28268-61D5-4B74-B3B6-625A82DA5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Breaking Monoalphabetic Substitution Cipher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3F6010-B187-495D-8DA3-3774C8BDF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757" y="1825625"/>
            <a:ext cx="10515600" cy="4351338"/>
          </a:xfrm>
        </p:spPr>
        <p:txBody>
          <a:bodyPr/>
          <a:lstStyle/>
          <a:p>
            <a:r>
              <a:rPr lang="en-US" b="1" dirty="0"/>
              <a:t>Trigram</a:t>
            </a:r>
            <a:r>
              <a:rPr lang="en-US" dirty="0"/>
              <a:t> Frequency analysis results: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A5494B-0BD8-482D-A9D5-2CE992DF03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8041" y="2417903"/>
            <a:ext cx="6505787" cy="173720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040C5F9D-8201-4639-8858-31F71D9477BD}"/>
              </a:ext>
            </a:extLst>
          </p:cNvPr>
          <p:cNvGrpSpPr/>
          <p:nvPr/>
        </p:nvGrpSpPr>
        <p:grpSpPr>
          <a:xfrm>
            <a:off x="486620" y="2417903"/>
            <a:ext cx="4867275" cy="2371725"/>
            <a:chOff x="352396" y="2417903"/>
            <a:chExt cx="4867275" cy="237172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124F7B7-EFE8-4088-A1DC-71FC582390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1160"/>
            <a:stretch/>
          </p:blipFill>
          <p:spPr>
            <a:xfrm>
              <a:off x="352396" y="2417903"/>
              <a:ext cx="4867275" cy="115252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C705E73-EC61-4169-A2F2-9B8C75F166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2396" y="3570428"/>
              <a:ext cx="4867275" cy="121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62440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28268-61D5-4B74-B3B6-625A82DA5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Breaking Monoalphabetic Substitution Cipher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3F6010-B187-495D-8DA3-3774C8BDF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757" y="1457187"/>
            <a:ext cx="10515600" cy="5035688"/>
          </a:xfrm>
        </p:spPr>
        <p:txBody>
          <a:bodyPr/>
          <a:lstStyle/>
          <a:p>
            <a:r>
              <a:rPr lang="en-US" dirty="0"/>
              <a:t>Applying the partial mappings…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EFCEF5-33E0-4BE4-9AA7-8725E26B4F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96" y="1872809"/>
            <a:ext cx="6290703" cy="20654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350258-E9EB-4917-89DC-EF78FD5AC0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7197" y="3172619"/>
            <a:ext cx="6905625" cy="18383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6852D18-776C-4BA0-9460-31C822955B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7268" y="4436621"/>
            <a:ext cx="6877050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7647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1018</TotalTime>
  <Words>1482</Words>
  <Application>Microsoft Office PowerPoint</Application>
  <PresentationFormat>Widescreen</PresentationFormat>
  <Paragraphs>177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Calibri</vt:lpstr>
      <vt:lpstr>Calibri Light</vt:lpstr>
      <vt:lpstr>Consolas</vt:lpstr>
      <vt:lpstr>Office Theme</vt:lpstr>
      <vt:lpstr>Secret-Key Encryption</vt:lpstr>
      <vt:lpstr>Introduction</vt:lpstr>
      <vt:lpstr>Substitution Cipher</vt:lpstr>
      <vt:lpstr>Monoalphabetic Substitution Cipher</vt:lpstr>
      <vt:lpstr>Breaking Monoalphabetic Substitution Cipher</vt:lpstr>
      <vt:lpstr>Breaking Monoalphabetic Substitution Cipher</vt:lpstr>
      <vt:lpstr>Breaking Monoalphabetic Substitution Cipher</vt:lpstr>
      <vt:lpstr>Breaking Monoalphabetic Substitution Cipher</vt:lpstr>
      <vt:lpstr>Breaking Monoalphabetic Substitution Cipher</vt:lpstr>
      <vt:lpstr>Data Encryption Standard (DES)</vt:lpstr>
      <vt:lpstr>Advanced Encryption Standard (AES)</vt:lpstr>
      <vt:lpstr>Encryption Modes</vt:lpstr>
      <vt:lpstr>Encryption Modes</vt:lpstr>
      <vt:lpstr>Electronic Codebook (ECB) Mode</vt:lpstr>
      <vt:lpstr>Electronic Codebook (ECB) Mode</vt:lpstr>
      <vt:lpstr>Cipher Block Chaining (CBC) Mode</vt:lpstr>
      <vt:lpstr>Cipher Block Chaining (CBC) Mode</vt:lpstr>
      <vt:lpstr>Cipher Feedback (CFB) Mode</vt:lpstr>
      <vt:lpstr>Comparing encryption with CBC and CFB</vt:lpstr>
      <vt:lpstr>Output Feedback (OFB) Mode</vt:lpstr>
      <vt:lpstr>Counter (CTR) Mode</vt:lpstr>
      <vt:lpstr>Modes for Authenticated Encryption</vt:lpstr>
      <vt:lpstr>Padding</vt:lpstr>
      <vt:lpstr>Padding Experiment</vt:lpstr>
      <vt:lpstr>Padding Experiment</vt:lpstr>
      <vt:lpstr>Padding Experiment – Special case</vt:lpstr>
      <vt:lpstr>Initial Vector and Common Mistakes</vt:lpstr>
      <vt:lpstr>Experiment - IV should not be predictable</vt:lpstr>
      <vt:lpstr>Experiment - IV should not be predictable</vt:lpstr>
      <vt:lpstr>Experiment - IV should not be predictable</vt:lpstr>
      <vt:lpstr>Programming using Cryptography APIs</vt:lpstr>
      <vt:lpstr>Programming using Cryptography APIs</vt:lpstr>
      <vt:lpstr>Attack on ciphertext’s integrity</vt:lpstr>
      <vt:lpstr>Authenticated Encryption</vt:lpstr>
      <vt:lpstr>The GCM Mode</vt:lpstr>
      <vt:lpstr>Programming using the GCM Mode</vt:lpstr>
      <vt:lpstr>Programming using the GCM Mode</vt:lpstr>
      <vt:lpstr>Experiment - GCM Mode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Secret-Key Encryption</dc:title>
  <dc:creator>Francis Akowuah</dc:creator>
  <cp:lastModifiedBy>kevin.w.du@gmail.com</cp:lastModifiedBy>
  <cp:revision>40</cp:revision>
  <dcterms:created xsi:type="dcterms:W3CDTF">2019-01-26T19:59:29Z</dcterms:created>
  <dcterms:modified xsi:type="dcterms:W3CDTF">2019-05-14T18:02:06Z</dcterms:modified>
</cp:coreProperties>
</file>